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5.xml" ContentType="application/vnd.openxmlformats-officedocument.presentationml.notesSlide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8" r:id="rId2"/>
    <p:sldId id="365" r:id="rId3"/>
    <p:sldId id="368" r:id="rId4"/>
    <p:sldId id="260" r:id="rId5"/>
    <p:sldId id="269" r:id="rId6"/>
    <p:sldId id="261" r:id="rId7"/>
    <p:sldId id="262" r:id="rId8"/>
    <p:sldId id="266" r:id="rId9"/>
    <p:sldId id="270" r:id="rId10"/>
    <p:sldId id="375" r:id="rId11"/>
    <p:sldId id="386" r:id="rId12"/>
    <p:sldId id="391" r:id="rId13"/>
    <p:sldId id="259" r:id="rId14"/>
    <p:sldId id="399" r:id="rId15"/>
    <p:sldId id="372" r:id="rId16"/>
    <p:sldId id="384" r:id="rId17"/>
    <p:sldId id="402" r:id="rId18"/>
    <p:sldId id="403" r:id="rId19"/>
    <p:sldId id="404" r:id="rId20"/>
    <p:sldId id="382" r:id="rId21"/>
    <p:sldId id="405" r:id="rId22"/>
    <p:sldId id="371" r:id="rId23"/>
    <p:sldId id="407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prey" initials="d" lastIdx="22" clrIdx="0">
    <p:extLst>
      <p:ext uri="{19B8F6BF-5375-455C-9EA6-DF929625EA0E}">
        <p15:presenceInfo xmlns:p15="http://schemas.microsoft.com/office/powerpoint/2012/main" userId="S-1-5-21-4209881683-2672467264-1290158231-609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848" autoAdjust="0"/>
    <p:restoredTop sz="94660"/>
  </p:normalViewPr>
  <p:slideViewPr>
    <p:cSldViewPr snapToGrid="0">
      <p:cViewPr varScale="1">
        <p:scale>
          <a:sx n="69" d="100"/>
          <a:sy n="69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14T15:41:17.659" idx="1">
    <p:pos x="171" y="1345"/>
    <p:text>L’EPS à l’école élémentaire vise à « former un citoyen, cultivé, lucide, autonome, physiquement et socialement éduqué ». Elle répond aux enjeux de formation du socle commun en permettant à tous les élèves, de construire cinq compétences travaillées en continuité durant les différents cycles :</p:text>
    <p:extLst>
      <p:ext uri="{C676402C-5697-4E1C-873F-D02D1690AC5C}">
        <p15:threadingInfo xmlns:p15="http://schemas.microsoft.com/office/powerpoint/2012/main" timeZoneBias="-60"/>
      </p:ext>
    </p:extLst>
  </p:cm>
  <p:cm authorId="1" dt="2025-11-14T15:43:31.170" idx="2">
    <p:pos x="262" y="3963"/>
    <p:text>- produire une performance optimale, mesurable à une échéance donnée ;
                      - adapter ses déplacements à des environnements variés ;</p:text>
    <p:extLst>
      <p:ext uri="{C676402C-5697-4E1C-873F-D02D1690AC5C}">
        <p15:threadingInfo xmlns:p15="http://schemas.microsoft.com/office/powerpoint/2012/main" timeZoneBias="-60"/>
      </p:ext>
    </p:extLst>
  </p:cm>
  <p:cm authorId="1" dt="2025-11-14T15:43:59.515" idx="3">
    <p:pos x="262" y="4099"/>
    <p:text>- conduire et maîtriser un affrontement collectif ou interindividuel.</p:text>
    <p:extLst>
      <p:ext uri="{C676402C-5697-4E1C-873F-D02D1690AC5C}">
        <p15:threadingInfo xmlns:p15="http://schemas.microsoft.com/office/powerpoint/2012/main" timeZoneBias="-60">
          <p15:parentCm authorId="1" idx="2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17T15:09:42.229" idx="4">
    <p:pos x="20" y="1180"/>
    <p:text>improvise, explore les différentes composantes du mouvement, transforme, affine, nuance ses gestes par le jeu des contraires (lourd/léger, continu/saccadé, rapidement/lent…), explore différents procédés de création. On part des propositions des enfants, du geste spontané pour les conduire vers un sens inhabituel et construire un véritable langage.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13:17.087" idx="5">
    <p:pos x="54" y="1776"/>
    <p:text>associe des mouvements, mémorise ( les siens et/ou ceux des autres)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13:43.258" idx="6">
    <p:pos x="64" y="2503"/>
    <p:text>est à l’écoute de lui-même, de l’autre, qui donne à voir, qui réalise seul ou à plusieurs.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14:10.665" idx="7">
    <p:pos x="29" y="3134"/>
    <p:text>exerce son regard à une approche sensible et éduqué à la danse des autres, à la lecture d’œuvres chorégraphiques.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17T15:22:04.543" idx="8">
    <p:pos x="2007" y="1773"/>
    <p:text>L’enseignant encourage, sollicite, dynamise et sécurise…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22:38.479" idx="9">
    <p:pos x="1899" y="2493"/>
    <p:text>d’approfondissement / passage d’une gestuelle usuelle, stéréotypée, à une motricité dansée, symbolisée, stylisée.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23:14.842" idx="10">
    <p:pos x="7155" y="2790"/>
    <p:text>agencer, composer, combiner, interpréter, accepter de présenter sa danse. Travail de précision / de finition. Répétition pour stabiliser sa production.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17T15:26:49.114" idx="11">
    <p:pos x="3618" y="2070"/>
    <p:text>: mise en disponibilité corporelle, d’écoute / prise de conscience de l’espace de danse. ( situation ludique, apprentissage de courtes séquences, massage…)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27:13.445" idx="12">
    <p:pos x="3232" y="2404"/>
    <p:text>: situations ouvertes permettant à chacun de proposer ses réponses (explorer, structurer, réinvestir)</p:text>
    <p:extLst>
      <p:ext uri="{C676402C-5697-4E1C-873F-D02D1690AC5C}">
        <p15:threadingInfo xmlns:p15="http://schemas.microsoft.com/office/powerpoint/2012/main" timeZoneBias="-60"/>
      </p:ext>
    </p:extLst>
  </p:cm>
  <p:cm authorId="1" dt="2025-11-17T15:27:51.180" idx="13">
    <p:pos x="2862" y="2718"/>
    <p:text>: danser tous ensemble ou montrer son travail.</p:text>
    <p:extLst>
      <p:ext uri="{C676402C-5697-4E1C-873F-D02D1690AC5C}">
        <p15:threadingInfo xmlns:p15="http://schemas.microsoft.com/office/powerpoint/2012/main" timeZoneBias="-6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24T15:44:43.554" idx="16">
    <p:pos x="1254" y="1638"/>
    <p:text>Echauffements : je tape les 4 temps au tambourin, les enseignants se déplacent dans la salle et changent de direction à chaque temps 1.</p:text>
    <p:extLst>
      <p:ext uri="{C676402C-5697-4E1C-873F-D02D1690AC5C}">
        <p15:threadingInfo xmlns:p15="http://schemas.microsoft.com/office/powerpoint/2012/main" timeZoneBias="-60"/>
      </p:ext>
    </p:extLst>
  </p:cm>
  <p:cm authorId="1" dt="2025-11-24T15:45:01.373" idx="17">
    <p:pos x="5861" y="2109"/>
    <p:text>Compter les temps permet de synchroniser le groupe et de travailler la force du collectif.</p:text>
    <p:extLst>
      <p:ext uri="{C676402C-5697-4E1C-873F-D02D1690AC5C}">
        <p15:threadingInfo xmlns:p15="http://schemas.microsoft.com/office/powerpoint/2012/main" timeZoneBias="-60"/>
      </p:ext>
    </p:extLst>
  </p:cm>
  <p:cm authorId="1" dt="2025-11-24T15:47:17.576" idx="18">
    <p:pos x="6858" y="2544"/>
    <p:text> mise en activité (trouver une musique adéquate) : « con calma »</p:text>
    <p:extLst>
      <p:ext uri="{C676402C-5697-4E1C-873F-D02D1690AC5C}">
        <p15:threadingInfo xmlns:p15="http://schemas.microsoft.com/office/powerpoint/2012/main" timeZoneBias="-60"/>
      </p:ext>
    </p:extLst>
  </p:cm>
  <p:cm authorId="1" dt="2025-11-24T15:47:46.916" idx="19">
    <p:pos x="2918" y="3263"/>
    <p:text>type zumba avec 1 bloc que les enseignants nous proposent (chaque groupe présente ses 8 temps) et qu’on met en scène. Sur Beyoncé https://youtu.be/ViwtNLUqkMY</p:text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E970DB-08C2-4C91-BE02-3A7A5521D08D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6655F-0705-449B-891D-2B351010850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886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Programme d’enseignement du cycle des apprentissages fondamentaux et le cycle de consolidation (Arrêté du 9 novembre 2015)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B7213-35D7-4A01-8169-09F836BAB3F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8813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1improvise, explore les différentes composantes du mouvement, transforme, affine, nuance ses gestes par le jeu des contraires (lourd/léger, continu/saccadé, rapidement/lent…), explore différents procédés de création. On part des propositions des enfants, du geste spontané pour les conduire vers un sens inhabituel et construire un véritable langage.</a:t>
            </a:r>
          </a:p>
          <a:p>
            <a:r>
              <a:rPr lang="fr-FR" dirty="0"/>
              <a:t>2associe des mouvements, mémorise ( les siens et/ou ceux des autres)</a:t>
            </a:r>
          </a:p>
          <a:p>
            <a:r>
              <a:rPr lang="fr-FR" dirty="0"/>
              <a:t>2 est à l’écoute de lui-même, de l’autre, qui donne à voir, qui réalise seul ou à plusieurs.</a:t>
            </a:r>
          </a:p>
          <a:p>
            <a:r>
              <a:rPr lang="fr-FR" dirty="0"/>
              <a:t>3exerce son regard à une approche sensible et éduqué à la danse des autres, à la lecture d’œuvres chorégraphiques.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B7213-35D7-4A01-8169-09F836BAB3FA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164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L’enseignant encourage, sollicite, dynamise et sécurise…</a:t>
            </a:r>
          </a:p>
          <a:p>
            <a:r>
              <a:rPr lang="fr-FR" dirty="0"/>
              <a:t>2d’approfondissement / passage d’une gestuelle usuelle, stéréotypée, à une motricité dansée, symbolisée, stylisée.</a:t>
            </a:r>
          </a:p>
          <a:p>
            <a:r>
              <a:rPr lang="fr-FR" dirty="0"/>
              <a:t>3agencer, composer, combiner, interpréter, accepter de présenter sa danse. Travail de précision / de finition. Répétition pour stabiliser sa production.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B7213-35D7-4A01-8169-09F836BAB3FA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5643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: mise en disponibilité corporelle, d’écoute / prise de conscience de l’espace de danse. ( situation ludique, apprentissage de courtes séquences, massage…)</a:t>
            </a:r>
          </a:p>
          <a:p>
            <a:r>
              <a:rPr lang="fr-FR" dirty="0"/>
              <a:t>2: situations ouvertes permettant à chacun de proposer ses réponses (explorer, structurer, réinvestir)</a:t>
            </a:r>
          </a:p>
          <a:p>
            <a:endParaRPr lang="fr-FR" dirty="0"/>
          </a:p>
          <a:p>
            <a:r>
              <a:rPr lang="fr-FR" dirty="0"/>
              <a:t>: danser tous ensemble ou montrer son travail.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B7213-35D7-4A01-8169-09F836BAB3FA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566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Echauffements : je tape les 4 temps au tambourin, les enseignants se déplacent dans la salle et changent de direction à chaque temps 1.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4B7213-35D7-4A01-8169-09F836BAB3FA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5335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38B3D-308A-467B-8979-80FB747F3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3993338-C48D-476E-BDF3-98C50CBA4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E2FF02-71A3-4CBA-8A07-260F47E22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EF3ACE-F90D-484F-A003-17AD5156D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F82AC5-B273-4E5E-97C2-27E1E0546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2014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E00744-9ED4-49AA-931C-A90143CBB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70E1B03-0A68-4A5C-85C4-DED2C5FD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04CA52E-691C-4A67-8F8B-7078C215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92512C-DEA8-4AB4-8A78-C0911AD6B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043D65-2524-40F6-8550-FC9052B3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65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97858A9-03D2-4BC9-9551-3E88C86064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EAB02B1-EA10-4941-BE69-DB58521F8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DC40E0-28BB-4035-A5A0-11975E04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1505AA-6894-43B6-B749-359B7E468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9C43B3-16CD-444B-8444-BB629E58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09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AB550F-E370-47EF-B1E4-2B1074B12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B5CE1F-6EFE-4C16-B659-6EAAB171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5DFE954-FCEB-486E-BE17-3064D5F86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734F7F-E6DF-4EA6-B3FA-54CF81109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C95C15-235E-4431-9762-0C16EAD14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5244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82403B-D7C3-4094-A38D-0FE24539C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71AE16-C3ED-439C-BA41-8EBD49F6F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13EEA3-ACE1-442D-B029-C3F63601F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5A1E32-2F7C-41AA-80E7-59E765159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7A98FA1-6935-4F45-985B-42FECD734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52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9727CC-E95F-4BE7-8F81-711D858FC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A07374-D67E-46CD-A6F1-F6E509CD12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28999A-0D71-4469-8180-23DA9CE060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7821E4-6859-4305-AA8C-C418059B2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787853-0DB3-41FE-95D4-42CE3E7B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2CC5F1-30C7-4051-9146-47634DE7F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727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4F03B1-12AC-4C87-B8DF-ACC474604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256C46-99CD-459F-A849-1759D36670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4FA4A5E-BD77-4119-A195-BEE5AB5F5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BCF1855-EB7A-45F9-B697-E3CF4CAAC1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76DDA3A-6520-4B9C-AEC7-50E2453288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75DDB41-CABF-4AA0-A1AB-52F7AEF29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AD01D1D-3FF4-4785-BF37-EF28F98EF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22408A3-6377-4F79-8D40-8F4446BAD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99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27A333-62C7-46C5-B538-B484BCC1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B1991C-8E5B-4A4A-AD95-7AC60A241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293224-1D6C-4C9E-AB63-4A38D53B3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0A1A93-1CBF-4FAA-A35F-E61AA51AC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105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BB57A1A-B393-424E-97BB-F1F3E7D1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33F4EC1-8A6C-43D1-9FA6-5CE522199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C085989-C94D-4696-8167-0501E39AA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0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3A96D-84AC-41FD-A75D-6E0530430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65FA50-1A5E-436D-98DE-44D7E616B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E52EE9-A980-4F59-A0B9-20AA2D54B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DB1DD3-C04C-4094-95F5-2BA292A03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07A6C62-A411-4A98-BB7E-A24ED404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3881A2-029D-4C7D-AB1D-189FE692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7950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2859C3-5845-4239-9FC9-3842C77B5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3AADE58-FA30-4888-8DA4-2A20518F1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080A58-E626-4DD5-8B71-49B75537B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AF400D-21D4-4C4D-9C6A-5AB0543D7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18B421-E6C9-43CB-98EF-F7A3BF4D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D59397-C5CE-4EB6-8B59-C7737061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82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477914-D5A3-4165-B03B-2C821AF56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AA07B3-9966-431A-9A7A-5C1793811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EA87DB-F4DA-4157-9E32-46443C515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57FAA-95C3-4184-9294-740F3866E3D9}" type="datetimeFigureOut">
              <a:rPr lang="fr-FR" smtClean="0"/>
              <a:t>11/03/2026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DC7C1A-B309-45BE-A526-BF2C9EB5A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C2569B0-768B-4C39-B9EB-577377F4B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6907D-C5F3-4BDD-87AF-13323D36E74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74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Pf0YbXqDm0&amp;list=RDOPf0YbXqDm0&amp;start_radio=1&amp;pp=ygULdXB0b3duIGZ1bmugBwE%3D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HiG3T5Stu4&amp;pp=ygUJZGVjb3VmbMOp" TargetMode="External"/><Relationship Id="rId2" Type="http://schemas.openxmlformats.org/officeDocument/2006/relationships/hyperlink" Target="https://ladigitale.dev/digiview/#/v/692815b846369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e4F8Mhltuqw&amp;pp=ygUOZXJpYyBsYW1vdXJldXg%3D" TargetMode="External"/><Relationship Id="rId4" Type="http://schemas.openxmlformats.org/officeDocument/2006/relationships/hyperlink" Target="https://ladigitale.dev/digiview/#/v/69281915a422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596A59-ACB5-40EE-A017-3E71FC31B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181" y="1122363"/>
            <a:ext cx="10677832" cy="4541018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3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 </a:t>
            </a: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danse est l’art du mouvement dont le matériel originel est le corps. »</a:t>
            </a:r>
            <a:b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2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Marcel Bonjour : « La danse est un lieu de langage avant les mots, d’un terrible intérêt pour les élèves en difficulté avec les mots.  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 est pour l’enfant « l’interprétation de ses états de joie, de souffrance, de ses plaisirs, de ses désirs. »</a:t>
            </a:r>
            <a:br>
              <a:rPr lang="fr-FR" sz="6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01ECBC3-EF89-46CD-BA5D-7A323AA70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817CBFD-AEEE-4DC2-BB73-9FC2E02063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81" y="429393"/>
            <a:ext cx="2223319" cy="76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85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AA1B504-3769-4127-8018-23DA279AEC75}"/>
              </a:ext>
            </a:extLst>
          </p:cNvPr>
          <p:cNvSpPr txBox="1"/>
          <p:nvPr/>
        </p:nvSpPr>
        <p:spPr>
          <a:xfrm>
            <a:off x="1858963" y="2644170"/>
            <a:ext cx="8001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L’espace</a:t>
            </a:r>
          </a:p>
        </p:txBody>
      </p:sp>
    </p:spTree>
    <p:extLst>
      <p:ext uri="{BB962C8B-B14F-4D97-AF65-F5344CB8AC3E}">
        <p14:creationId xmlns:p14="http://schemas.microsoft.com/office/powerpoint/2010/main" val="1351767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CBE5013-EEF7-44D2-A364-5ED47DE8C173}"/>
              </a:ext>
            </a:extLst>
          </p:cNvPr>
          <p:cNvSpPr txBox="1"/>
          <p:nvPr/>
        </p:nvSpPr>
        <p:spPr>
          <a:xfrm>
            <a:off x="555812" y="455216"/>
            <a:ext cx="11340353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 DE L’ESPACE EN DANSE</a:t>
            </a:r>
          </a:p>
          <a:p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Occupation de l’espace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Manière dont un danseur ou un groupe utilise l’espace scénique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Intentions didactiques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Amener les élèves à explorer différents placements dans l’espace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Varier les déplacements, les trajectoires et les regroupements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verticalité de la danse : Utilisation des différents niveaux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Prendre en compte la présence des autres et le regard du spectateur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26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B6D6C4B2-451D-44CE-B742-CEC2E1D25AB9}"/>
              </a:ext>
            </a:extLst>
          </p:cNvPr>
          <p:cNvSpPr txBox="1"/>
          <p:nvPr/>
        </p:nvSpPr>
        <p:spPr>
          <a:xfrm>
            <a:off x="484094" y="253512"/>
            <a:ext cx="1151068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L’ESPACE SCÉNIQUE EN DANSE</a:t>
            </a:r>
          </a:p>
          <a:p>
            <a:pPr algn="ctr"/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Espace scénique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Espace de jeu visible par le spectateur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Lieu où se déroule l’action dansée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Peut inclure : scène, décor, accessoires, éclairage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Coulisses</a:t>
            </a: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Espace non visible du spectateur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Réservé aux danseurs et aux intervenants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Lieu d’entrée et de sortie de l’espace scénique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483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CC28B40-0508-4509-B768-0166AD91E628}"/>
              </a:ext>
            </a:extLst>
          </p:cNvPr>
          <p:cNvSpPr txBox="1"/>
          <p:nvPr/>
        </p:nvSpPr>
        <p:spPr>
          <a:xfrm>
            <a:off x="1186087" y="4291654"/>
            <a:ext cx="1004796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Nikolaïs</a:t>
            </a:r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: « Le mouvement ne suit pas nécessairement le métronome, mais il modèle</a:t>
            </a:r>
          </a:p>
          <a:p>
            <a:pPr algn="ctr"/>
            <a:r>
              <a:rPr lang="fr-F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sculpte le temps comme une œuvre d’art. »</a:t>
            </a:r>
          </a:p>
          <a:p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1560E4FE-B517-40DD-AF48-31C4DDEA32DA}"/>
              </a:ext>
            </a:extLst>
          </p:cNvPr>
          <p:cNvSpPr txBox="1"/>
          <p:nvPr/>
        </p:nvSpPr>
        <p:spPr>
          <a:xfrm>
            <a:off x="1382031" y="1089323"/>
            <a:ext cx="9091749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Le temps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F7C5C3DE-A9B6-416D-8EC6-329BE8D7F3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249462"/>
            <a:ext cx="2194729" cy="76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19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BDB68412-5409-4406-A8B4-1AD3F770C3B7}"/>
              </a:ext>
            </a:extLst>
          </p:cNvPr>
          <p:cNvSpPr txBox="1"/>
          <p:nvPr/>
        </p:nvSpPr>
        <p:spPr>
          <a:xfrm>
            <a:off x="686615" y="202860"/>
            <a:ext cx="11159021" cy="6399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Deux approches du temps en danse 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Certaines formes de danse s’organisent à partir de la mélodie et du rythme, qui servent de repères temporels pour le mouvement.</a:t>
            </a:r>
            <a:b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D’autres, notamment en danse contemporaine, privilégient le travail sur la durée et l’intensité, invitant à une perception du temps plus sensorielle.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fr-FR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4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2EDC900C-24DF-4E50-9B35-CC70071CE7E5}"/>
              </a:ext>
            </a:extLst>
          </p:cNvPr>
          <p:cNvSpPr txBox="1"/>
          <p:nvPr/>
        </p:nvSpPr>
        <p:spPr>
          <a:xfrm>
            <a:off x="622795" y="512618"/>
            <a:ext cx="98782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Structures périodiques (en référence au métronome)</a:t>
            </a:r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D0F71CF-FECF-4826-BC04-C0D5508C4E73}"/>
              </a:ext>
            </a:extLst>
          </p:cNvPr>
          <p:cNvSpPr txBox="1"/>
          <p:nvPr/>
        </p:nvSpPr>
        <p:spPr>
          <a:xfrm>
            <a:off x="622795" y="2130961"/>
            <a:ext cx="110559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Marianne" panose="02000000000000000000" pitchFamily="2" charset="0"/>
              <a:buChar char="-"/>
            </a:pPr>
            <a:r>
              <a:rPr lang="fr-FR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Intégrer la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mesure à 8 temps : la faire ressentir sur « </a:t>
            </a:r>
            <a:r>
              <a:rPr lang="fr-FR" sz="2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Uptown</a:t>
            </a: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folk » de Bruno Mars.</a:t>
            </a:r>
          </a:p>
          <a:p>
            <a:pPr lvl="0"/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https://www.youtube.com/watch?v=OPf0YbXqDm0&amp;list=RDOPf0YbXqDm0&amp;start_radio=1&amp;pp=ygULdXB0b3duIGZ1bmugBwE%3D</a:t>
            </a:r>
            <a:endParaRPr lang="fr-FR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/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Marianne" panose="02000000000000000000" pitchFamily="2" charset="0"/>
              <a:buChar char="-"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Petits jeux chorégraphiques sur 8 temps </a:t>
            </a:r>
          </a:p>
          <a:p>
            <a:pPr marL="342900" lvl="0" indent="-342900">
              <a:buFont typeface="Marianne" panose="02000000000000000000" pitchFamily="2" charset="0"/>
              <a:buChar char="-"/>
            </a:pP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/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buFont typeface="Marianne" panose="02000000000000000000" pitchFamily="2" charset="0"/>
              <a:buChar char="-"/>
            </a:pPr>
            <a:r>
              <a:rPr lang="fr-FR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phrase chorégraphique : 32 temps structurés en cellules de 8 temps. </a:t>
            </a:r>
          </a:p>
          <a:p>
            <a:pPr lvl="0"/>
            <a:r>
              <a:rPr lang="fr-FR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276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407EDF5-2F16-436B-8BAF-D1F91DC83606}"/>
              </a:ext>
            </a:extLst>
          </p:cNvPr>
          <p:cNvSpPr txBox="1"/>
          <p:nvPr/>
        </p:nvSpPr>
        <p:spPr>
          <a:xfrm>
            <a:off x="2148114" y="2133600"/>
            <a:ext cx="78957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dirty="0">
                <a:latin typeface="Arial" panose="020B0604020202020204" pitchFamily="34" charset="0"/>
                <a:cs typeface="Arial" panose="020B0604020202020204" pitchFamily="34" charset="0"/>
              </a:rPr>
              <a:t>L’énergie</a:t>
            </a:r>
          </a:p>
        </p:txBody>
      </p:sp>
    </p:spTree>
    <p:extLst>
      <p:ext uri="{BB962C8B-B14F-4D97-AF65-F5344CB8AC3E}">
        <p14:creationId xmlns:p14="http://schemas.microsoft.com/office/powerpoint/2010/main" val="623514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7BDD54C-D517-4488-99F4-FCAD832ACF52}"/>
              </a:ext>
            </a:extLst>
          </p:cNvPr>
          <p:cNvSpPr txBox="1"/>
          <p:nvPr/>
        </p:nvSpPr>
        <p:spPr>
          <a:xfrm>
            <a:off x="651164" y="889843"/>
            <a:ext cx="1154083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L’énergie en danse </a:t>
            </a:r>
          </a:p>
          <a:p>
            <a:b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L’énergie désigne la 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qualité d’engagement du mouvement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renvoie à la manière dont le danseur mobilise son corps :</a:t>
            </a: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intensité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tonicité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dynamique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intention expressive</a:t>
            </a:r>
          </a:p>
        </p:txBody>
      </p:sp>
    </p:spTree>
    <p:extLst>
      <p:ext uri="{BB962C8B-B14F-4D97-AF65-F5344CB8AC3E}">
        <p14:creationId xmlns:p14="http://schemas.microsoft.com/office/powerpoint/2010/main" val="380713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2F27DFCA-2669-4916-8DFD-7BE36ED63904}"/>
              </a:ext>
            </a:extLst>
          </p:cNvPr>
          <p:cNvSpPr txBox="1"/>
          <p:nvPr/>
        </p:nvSpPr>
        <p:spPr>
          <a:xfrm>
            <a:off x="540327" y="335845"/>
            <a:ext cx="11374582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Différentes qualités d’énergie</a:t>
            </a:r>
          </a:p>
          <a:p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L’énergie peut se décliner selon différentes qualités, par exemple 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fluide / saccadée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/ explosive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retenue / libérée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légère / lourde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Ces variations modifient le sens et l’expressivité du mouvement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781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00294F6-32D6-4247-8921-A341893D5632}"/>
              </a:ext>
            </a:extLst>
          </p:cNvPr>
          <p:cNvSpPr txBox="1"/>
          <p:nvPr/>
        </p:nvSpPr>
        <p:spPr>
          <a:xfrm>
            <a:off x="595746" y="723036"/>
            <a:ext cx="1143000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Énergie et intention</a:t>
            </a:r>
          </a:p>
          <a:p>
            <a:endParaRPr lang="fr-FR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L’énergie est étroitement liée à l’intention du danseur :</a:t>
            </a:r>
          </a:p>
          <a:p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même phrase chorégraphique peut produire des effets très différents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l’énergie participe à la construction du sens et de l’émotion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elle engage le corps mais aussi l’imaginaire</a:t>
            </a:r>
          </a:p>
        </p:txBody>
      </p:sp>
    </p:spTree>
    <p:extLst>
      <p:ext uri="{BB962C8B-B14F-4D97-AF65-F5344CB8AC3E}">
        <p14:creationId xmlns:p14="http://schemas.microsoft.com/office/powerpoint/2010/main" val="270342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A5376A-1D8A-4303-BC17-55FCFA539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79" y="1075977"/>
            <a:ext cx="11998041" cy="57820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L’EPS permet de construire 5 compétences :</a:t>
            </a:r>
          </a:p>
          <a:p>
            <a:pPr marL="0" indent="0">
              <a:buNone/>
            </a:pP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	            - développer sa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motricité 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et apprendre à s’exprimer en utilisant son corps ;</a:t>
            </a:r>
          </a:p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- s’approprier, par la pratique physique et sportive, des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méthodes et des outils 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- partager des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règles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, assumer des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rôles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et des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responsabilités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;</a:t>
            </a:r>
          </a:p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- apprendre à entretenir sa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santé 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par une activité physique régulière ;</a:t>
            </a:r>
          </a:p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- s’approprier une </a:t>
            </a:r>
            <a:r>
              <a:rPr lang="fr-F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culture</a:t>
            </a: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physique sportive et artistique.</a:t>
            </a:r>
          </a:p>
          <a:p>
            <a:pPr marL="0" indent="0">
              <a:buNone/>
            </a:pPr>
            <a:endParaRPr lang="fr-F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Les apprentissages sont organisés </a:t>
            </a:r>
            <a:r>
              <a:rPr kumimoji="0" lang="fr-FR" altLang="fr-FR" sz="2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autour de quatre champs d’apprentissage                 	  complémentaires </a:t>
            </a:r>
          </a:p>
          <a:p>
            <a:endParaRPr kumimoji="0" lang="fr-FR" altLang="fr-FR" sz="2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2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- s’exprimer devant les autres par une prestation artistique et/ou acrobatique </a:t>
            </a:r>
          </a:p>
          <a:p>
            <a:pPr marL="0" indent="0">
              <a:buNone/>
            </a:pP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CF876C1-B7DE-44E4-B7A0-92D5808F5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E377839-0A54-49ED-AFB2-EE5F2FEA82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30" y="185738"/>
            <a:ext cx="2409057" cy="77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278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FEF6247-5AD5-44CD-90FF-30EC6D452E1E}"/>
              </a:ext>
            </a:extLst>
          </p:cNvPr>
          <p:cNvSpPr txBox="1"/>
          <p:nvPr/>
        </p:nvSpPr>
        <p:spPr>
          <a:xfrm>
            <a:off x="2598057" y="2438400"/>
            <a:ext cx="74313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dirty="0">
                <a:latin typeface="Arial" panose="020B0604020202020204" pitchFamily="34" charset="0"/>
                <a:cs typeface="Arial" panose="020B0604020202020204" pitchFamily="34" charset="0"/>
              </a:rPr>
              <a:t>Les contacts</a:t>
            </a:r>
          </a:p>
        </p:txBody>
      </p:sp>
    </p:spTree>
    <p:extLst>
      <p:ext uri="{BB962C8B-B14F-4D97-AF65-F5344CB8AC3E}">
        <p14:creationId xmlns:p14="http://schemas.microsoft.com/office/powerpoint/2010/main" val="23961034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C5DD90AD-6F34-4A28-B4AE-F03D281F5DB7}"/>
              </a:ext>
            </a:extLst>
          </p:cNvPr>
          <p:cNvSpPr txBox="1"/>
          <p:nvPr/>
        </p:nvSpPr>
        <p:spPr>
          <a:xfrm>
            <a:off x="143669" y="-190083"/>
            <a:ext cx="12261273" cy="7048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Contacts et relations en danse</a:t>
            </a:r>
          </a:p>
          <a:p>
            <a:endParaRPr lang="fr-F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spatiales</a:t>
            </a:r>
            <a:r>
              <a:rPr lang="fr-F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proximité / éloignement, orientations (face à face, côte à côte, dos à dos, diagonale)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de contact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(tenir, porter, toucher…)indirect (objet médiateur : ruban, bâton…)</a:t>
            </a:r>
          </a:p>
          <a:p>
            <a:pPr lvl="1"/>
            <a:endParaRPr lang="fr-F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dynamiques</a:t>
            </a:r>
            <a:r>
              <a:rPr lang="fr-F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conduire / être conduit, provoquer / répondre, accompagner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temporelles</a:t>
            </a:r>
            <a:r>
              <a:rPr lang="fr-F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unisson, canon, contrepoint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d’imitation ou de contraste</a:t>
            </a:r>
            <a:r>
              <a:rPr lang="fr-FR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imitation, oppositions (rapide/lent, haut/bas, attirer/repousser, regard / évitement)</a:t>
            </a:r>
          </a:p>
        </p:txBody>
      </p:sp>
    </p:spTree>
    <p:extLst>
      <p:ext uri="{BB962C8B-B14F-4D97-AF65-F5344CB8AC3E}">
        <p14:creationId xmlns:p14="http://schemas.microsoft.com/office/powerpoint/2010/main" val="198380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A0E1C16-D1BF-4AB1-BA74-36EA2A80C4B4}"/>
              </a:ext>
            </a:extLst>
          </p:cNvPr>
          <p:cNvSpPr txBox="1"/>
          <p:nvPr/>
        </p:nvSpPr>
        <p:spPr>
          <a:xfrm>
            <a:off x="993913" y="145775"/>
            <a:ext cx="9660835" cy="6416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"/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Analyse de vidéos de chorégraphes </a:t>
            </a:r>
          </a:p>
          <a:p>
            <a:pPr marL="457200">
              <a:lnSpc>
                <a:spcPct val="107000"/>
              </a:lnSpc>
            </a:pPr>
            <a:r>
              <a:rPr lang="fr-FR" sz="1800" dirty="0" err="1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Video</a:t>
            </a: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1 : </a:t>
            </a:r>
            <a:r>
              <a:rPr lang="fr-FR" sz="1800" dirty="0" err="1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Sadeck</a:t>
            </a: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 err="1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Waff</a:t>
            </a:r>
            <a:r>
              <a:rPr lang="fr-FR" dirty="0"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Handicap et JO</a:t>
            </a:r>
          </a:p>
          <a:p>
            <a:pPr marL="457200">
              <a:lnSpc>
                <a:spcPct val="107000"/>
              </a:lnSpc>
            </a:pPr>
            <a:r>
              <a:rPr lang="fr-FR" sz="1800" u="sng" dirty="0">
                <a:solidFill>
                  <a:srgbClr val="0563C1"/>
                </a:solidFill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https://ladigitale.dev/digiview/#/v/692815b846369</a:t>
            </a:r>
            <a:endParaRPr lang="fr-FR" sz="1800" u="sng" dirty="0">
              <a:solidFill>
                <a:srgbClr val="0563C1"/>
              </a:solidFill>
              <a:effectLst/>
              <a:latin typeface="Marianne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Vidéo 2 : </a:t>
            </a:r>
            <a:r>
              <a:rPr lang="fr-FR" sz="1800" dirty="0" err="1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Découflé</a:t>
            </a:r>
            <a:endParaRPr lang="fr-FR" sz="1800" dirty="0">
              <a:effectLst/>
              <a:latin typeface="Marianne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1800" u="sng" dirty="0">
                <a:solidFill>
                  <a:srgbClr val="0563C1"/>
                </a:solidFill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https://www.youtube.com/watch?v=oHiG3T5Stu4&amp;pp=ygUJZGVjb3VmbMOp</a:t>
            </a:r>
            <a:endParaRPr lang="fr-FR" sz="1800" dirty="0">
              <a:effectLst/>
              <a:latin typeface="Marianne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Vidéo 3 : Le petit bal</a:t>
            </a:r>
          </a:p>
          <a:p>
            <a:pPr marL="457200">
              <a:lnSpc>
                <a:spcPct val="107000"/>
              </a:lnSpc>
            </a:pPr>
            <a:r>
              <a:rPr lang="fr-FR" sz="1800" u="sng" dirty="0">
                <a:solidFill>
                  <a:srgbClr val="0563C1"/>
                </a:solidFill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https://ladigitale.dev/digiview/#/v/692816fe95a7c</a:t>
            </a: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Vidéo 4 : Lamoureux</a:t>
            </a:r>
          </a:p>
          <a:p>
            <a:pPr marL="457200">
              <a:lnSpc>
                <a:spcPct val="107000"/>
              </a:lnSpc>
            </a:pPr>
            <a:r>
              <a:rPr lang="fr-FR" sz="1800" u="sng" dirty="0">
                <a:solidFill>
                  <a:srgbClr val="0563C1"/>
                </a:solidFill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https://ladigitale.dev/digiview/#/v/69281915a422f</a:t>
            </a:r>
            <a:endParaRPr lang="fr-FR" sz="1800" u="sng" dirty="0">
              <a:solidFill>
                <a:srgbClr val="0563C1"/>
              </a:solidFill>
              <a:effectLst/>
              <a:latin typeface="Marianne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fr-FR" sz="1800" dirty="0"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1800" u="sng" dirty="0">
                <a:solidFill>
                  <a:srgbClr val="0563C1"/>
                </a:solidFill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https://www.youtube.com/watch?v=e4F8Mhltuqw&amp;pp=ygUOZXJpYyBsYW1vdXJldXg%3D</a:t>
            </a:r>
            <a:endParaRPr lang="fr-FR" u="sng" dirty="0">
              <a:solidFill>
                <a:srgbClr val="0563C1"/>
              </a:solidFill>
              <a:latin typeface="Marianne" panose="020000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Odile Duboc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fr-FR" sz="1800" u="sng" dirty="0">
                <a:solidFill>
                  <a:srgbClr val="0563C1"/>
                </a:solidFill>
                <a:effectLst/>
                <a:latin typeface="Marianne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https://www.youtube.com/watch?v=3CVRiaP0lvM&amp;pp=ygULb2RpbGUgZHVib2M%3D</a:t>
            </a: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FE9990F-BDBA-4020-9C6E-D5721D831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Delphine Duprey, CPD EPS 25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06376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DDAAFFC4-2E6D-4F61-977C-0B4B213D0F12}"/>
              </a:ext>
            </a:extLst>
          </p:cNvPr>
          <p:cNvSpPr txBox="1"/>
          <p:nvPr/>
        </p:nvSpPr>
        <p:spPr>
          <a:xfrm>
            <a:off x="1608630" y="1819405"/>
            <a:ext cx="8642959" cy="3219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4D5C1A-8292-479C-9C2B-BB39BF049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785642"/>
            <a:ext cx="10251589" cy="757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	Bibliographie 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dirty="0">
                <a:latin typeface="Arial" panose="020B0604020202020204" pitchFamily="34" charset="0"/>
              </a:rPr>
              <a:t>	Les programmes d école maternelle de 2015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dirty="0">
                <a:latin typeface="Arial" panose="020B0604020202020204" pitchFamily="34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dirty="0">
                <a:latin typeface="Arial" panose="020B0604020202020204" pitchFamily="34" charset="0"/>
              </a:rPr>
              <a:t>	</a:t>
            </a:r>
            <a:r>
              <a:rPr lang="fr-FR" altLang="fr-FR" dirty="0" err="1">
                <a:latin typeface="Arial" panose="020B0604020202020204" pitchFamily="34" charset="0"/>
              </a:rPr>
              <a:t>Comandé</a:t>
            </a:r>
            <a:r>
              <a:rPr lang="fr-FR" altLang="fr-FR" dirty="0">
                <a:latin typeface="Arial" panose="020B0604020202020204" pitchFamily="34" charset="0"/>
              </a:rPr>
              <a:t> E., Passeport danse, Edition EPS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Mégrier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D., &amp;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Willson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F. — 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Danser en maternelle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Retz.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Collectif /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Guillaumond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F. — 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Petits pas de danse : pédagogie de la maternelle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Magnard.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Collectif — 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 danse à l’école maternelle PS/MS/GS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Nathan pédagogie.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Davies, M. — </a:t>
            </a:r>
            <a:r>
              <a:rPr kumimoji="0" lang="fr-FR" altLang="fr-F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Movement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Dance in </a:t>
            </a:r>
            <a:r>
              <a:rPr kumimoji="0" lang="fr-FR" altLang="fr-F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Early</a:t>
            </a:r>
            <a:r>
              <a:rPr kumimoji="0" lang="fr-FR" altLang="fr-FR" sz="1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fr-FR" altLang="fr-FR" sz="18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Childhood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Sage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Vygotsky, Lev S. </a:t>
            </a:r>
            <a:r>
              <a:rPr lang="fr-FR" i="1" dirty="0">
                <a:latin typeface="Arial" panose="020B0604020202020204" pitchFamily="34" charset="0"/>
                <a:cs typeface="Arial" panose="020B0604020202020204" pitchFamily="34" charset="0"/>
              </a:rPr>
              <a:t>Pensée et langage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 (travaux essentiels en pédagogie socioculturelle)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20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2ED8E4EA-960A-4431-BA58-1C302C783A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635846"/>
              </p:ext>
            </p:extLst>
          </p:nvPr>
        </p:nvGraphicFramePr>
        <p:xfrm>
          <a:off x="698286" y="1071357"/>
          <a:ext cx="10931739" cy="5403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9777">
                  <a:extLst>
                    <a:ext uri="{9D8B030D-6E8A-4147-A177-3AD203B41FA5}">
                      <a16:colId xmlns:a16="http://schemas.microsoft.com/office/drawing/2014/main" val="3100209106"/>
                    </a:ext>
                  </a:extLst>
                </a:gridCol>
                <a:gridCol w="6601962">
                  <a:extLst>
                    <a:ext uri="{9D8B030D-6E8A-4147-A177-3AD203B41FA5}">
                      <a16:colId xmlns:a16="http://schemas.microsoft.com/office/drawing/2014/main" val="966806832"/>
                    </a:ext>
                  </a:extLst>
                </a:gridCol>
              </a:tblGrid>
              <a:tr h="1057395">
                <a:tc rowSpan="3"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 3 : S’exprimer</a:t>
                      </a:r>
                    </a:p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devant les autres par</a:t>
                      </a:r>
                    </a:p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une prestation</a:t>
                      </a:r>
                    </a:p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artistique et /ou</a:t>
                      </a:r>
                    </a:p>
                    <a:p>
                      <a:pPr algn="ctr"/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acrobatique.</a:t>
                      </a:r>
                    </a:p>
                  </a:txBody>
                  <a:tcPr>
                    <a:solidFill>
                      <a:srgbClr val="CD3BC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Réaliser en petits groupes une séquence  à visée artistique destinée à être appréciée et à émouvoir.</a:t>
                      </a:r>
                    </a:p>
                    <a:p>
                      <a:endParaRPr lang="fr-FR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fr-FR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103986"/>
                  </a:ext>
                </a:extLst>
              </a:tr>
              <a:tr h="1592186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Savoir filmer une prestation pour la revoir et la faire évoluer.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831164"/>
                  </a:ext>
                </a:extLst>
              </a:tr>
              <a:tr h="1890721"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Respecter les prestations des autres et accepter de se produire devant les autres.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1016127"/>
                  </a:ext>
                </a:extLst>
              </a:tr>
            </a:tbl>
          </a:graphicData>
        </a:graphic>
      </p:graphicFrame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DBD76EB0-0592-4600-AF66-B80ED142EB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64390"/>
              </p:ext>
            </p:extLst>
          </p:nvPr>
        </p:nvGraphicFramePr>
        <p:xfrm>
          <a:off x="5035463" y="1071357"/>
          <a:ext cx="6594562" cy="502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94562">
                  <a:extLst>
                    <a:ext uri="{9D8B030D-6E8A-4147-A177-3AD203B41FA5}">
                      <a16:colId xmlns:a16="http://schemas.microsoft.com/office/drawing/2014/main" val="420654886"/>
                    </a:ext>
                  </a:extLst>
                </a:gridCol>
              </a:tblGrid>
              <a:tr h="502982">
                <a:tc>
                  <a:txBody>
                    <a:bodyPr/>
                    <a:lstStyle/>
                    <a:p>
                      <a:r>
                        <a:rPr lang="fr-FR" sz="2000" dirty="0"/>
                        <a:t>Attendus de fin de cycle 3</a:t>
                      </a:r>
                    </a:p>
                  </a:txBody>
                  <a:tcPr>
                    <a:solidFill>
                      <a:srgbClr val="8E61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18477"/>
                  </a:ext>
                </a:extLst>
              </a:tr>
            </a:tbl>
          </a:graphicData>
        </a:graphic>
      </p:graphicFrame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3E8A507A-83A7-4CD6-AC93-C0254FC4A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DC005845-86C2-480E-BB8D-92176D2B5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" y="219129"/>
            <a:ext cx="2652713" cy="852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622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245807-5657-43DB-8694-AB40F773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160" y="579633"/>
            <a:ext cx="10388898" cy="74805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          Les différents rôles de l’élève en danse: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5266B8-2138-43F7-8CA7-C4CA9BA7D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48" y="1048682"/>
            <a:ext cx="11575094" cy="569873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L’enfant qui danse 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L’enfant qui compose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L’enfant qui communique 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L’enfant spectateur </a:t>
            </a: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>
              <a:latin typeface="Marianne" panose="02000000000000000000" pitchFamily="2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62C46E9-A840-4626-94DF-F8FA2607D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EC7E274-C253-44DA-9260-8EF0B98CD6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96" y="110585"/>
            <a:ext cx="2133734" cy="748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93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73B807-5935-498C-A4DE-836046789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725488"/>
            <a:ext cx="10515600" cy="1325563"/>
          </a:xfrm>
        </p:spPr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           Le rôle du spectateur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E6DBE0-74FA-4587-91E8-A2A841793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85" y="1825625"/>
            <a:ext cx="11398685" cy="4351338"/>
          </a:xfrm>
        </p:spPr>
        <p:txBody>
          <a:bodyPr/>
          <a:lstStyle/>
          <a:p>
            <a:endParaRPr lang="fr-FR" dirty="0"/>
          </a:p>
          <a:p>
            <a:pPr algn="ctr"/>
            <a:r>
              <a:rPr lang="fr-FR" dirty="0"/>
              <a:t>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 la fin de chaque recherche, les élèves sont invités à montrer leurs réponses.  Alternativement danseur et/ou spectateur, les élèves affineront leur regard au fil du temps et des expériences vécues. 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L’enseignant est le garant de la bonne « tenue » du rôle de spectateur.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7E5AF42-6B1B-4865-86E7-68BB9096A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11A98A2-43D5-4356-9426-0497968E9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85" y="255588"/>
            <a:ext cx="1983325" cy="69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98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5823D6-8FA7-4ABF-8A8C-5E67F97C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Les artisans de la danse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7361C25-FC56-4BD8-A9E0-2A1F8AF52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989" y="1690688"/>
            <a:ext cx="11574049" cy="4351338"/>
          </a:xfrm>
        </p:spPr>
        <p:txBody>
          <a:bodyPr>
            <a:noAutofit/>
          </a:bodyPr>
          <a:lstStyle/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Les enfants 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qui dansent, composent, interprètent, regardent, jugent…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L’enseignant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qui pose le cadre, accueille, accompagne les enfants et leur danse, créé des liens entre les différents champs disciplinaires et favorise l’ouverture culturelle.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u="sng" dirty="0">
                <a:latin typeface="Arial" panose="020B0604020202020204" pitchFamily="34" charset="0"/>
                <a:cs typeface="Arial" panose="020B0604020202020204" pitchFamily="34" charset="0"/>
              </a:rPr>
              <a:t>L’artiste partenaire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(chaque fois que c’est possible), qui rend l’expérience   « magique » pour l’enfant qui fait entrer l’œuvre à l’école.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BDB127F-3F46-4BD5-8A46-38D5AE16C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5FCBA64-9BFB-434D-A5A7-379007F79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662" y="203993"/>
            <a:ext cx="2350103" cy="823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28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B8D037-3132-417D-888E-FD796B0D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468" y="365125"/>
            <a:ext cx="11961312" cy="1325563"/>
          </a:xfrm>
        </p:spPr>
        <p:txBody>
          <a:bodyPr>
            <a:normAutofit/>
          </a:bodyPr>
          <a:lstStyle/>
          <a:p>
            <a:b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La démarche de créativité : une démarche d’éveil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56C267-75B9-4E56-BD7F-08F8DE2A75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145" y="1825625"/>
            <a:ext cx="11348581" cy="4351338"/>
          </a:xfrm>
        </p:spPr>
        <p:txBody>
          <a:bodyPr>
            <a:normAutofit fontScale="32500" lnSpcReduction="20000"/>
          </a:bodyPr>
          <a:lstStyle/>
          <a:p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3 étapes : </a:t>
            </a:r>
          </a:p>
          <a:p>
            <a:endParaRPr lang="fr-FR" sz="6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Un temps d’</a:t>
            </a:r>
            <a:r>
              <a:rPr lang="fr-FR" sz="6800" b="1" dirty="0">
                <a:latin typeface="Arial" panose="020B0604020202020204" pitchFamily="34" charset="0"/>
                <a:cs typeface="Arial" panose="020B0604020202020204" pitchFamily="34" charset="0"/>
              </a:rPr>
              <a:t>exploration</a:t>
            </a:r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 ou phase de découverte (situations ouvertes et diversifiées) : </a:t>
            </a:r>
          </a:p>
          <a:p>
            <a:pPr marL="0" indent="0">
              <a:buNone/>
            </a:pPr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   aspect </a:t>
            </a:r>
            <a:r>
              <a:rPr lang="fr-FR" sz="6800" u="sng" dirty="0">
                <a:latin typeface="Arial" panose="020B0604020202020204" pitchFamily="34" charset="0"/>
                <a:cs typeface="Arial" panose="020B0604020202020204" pitchFamily="34" charset="0"/>
              </a:rPr>
              <a:t>quantitatif</a:t>
            </a:r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fr-FR" sz="6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Un temps de </a:t>
            </a:r>
            <a:r>
              <a:rPr lang="fr-FR" sz="6800" b="1" dirty="0">
                <a:latin typeface="Arial" panose="020B0604020202020204" pitchFamily="34" charset="0"/>
                <a:cs typeface="Arial" panose="020B0604020202020204" pitchFamily="34" charset="0"/>
              </a:rPr>
              <a:t>structuration</a:t>
            </a:r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 ou phase de transformation (tri et combinaison de réponse): </a:t>
            </a:r>
          </a:p>
          <a:p>
            <a:pPr marL="0" indent="0">
              <a:buNone/>
            </a:pPr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   aspect </a:t>
            </a:r>
            <a:r>
              <a:rPr lang="fr-FR" sz="6800" u="sng" dirty="0">
                <a:latin typeface="Arial" panose="020B0604020202020204" pitchFamily="34" charset="0"/>
                <a:cs typeface="Arial" panose="020B0604020202020204" pitchFamily="34" charset="0"/>
              </a:rPr>
              <a:t>qualitatif.</a:t>
            </a:r>
            <a:endParaRPr lang="fr-FR" sz="6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6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Un temps de </a:t>
            </a:r>
            <a:r>
              <a:rPr lang="fr-FR" sz="6800" b="1" dirty="0">
                <a:latin typeface="Arial" panose="020B0604020202020204" pitchFamily="34" charset="0"/>
                <a:cs typeface="Arial" panose="020B0604020202020204" pitchFamily="34" charset="0"/>
              </a:rPr>
              <a:t>réinvestissement</a:t>
            </a:r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 ou phase de transposition (la réalisation d’un projet). </a:t>
            </a:r>
          </a:p>
          <a:p>
            <a:endParaRPr lang="fr-FR" sz="6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6800" dirty="0">
                <a:latin typeface="Arial" panose="020B0604020202020204" pitchFamily="34" charset="0"/>
                <a:cs typeface="Arial" panose="020B0604020202020204" pitchFamily="34" charset="0"/>
              </a:rPr>
              <a:t> Ces trois phases se succèdent toujours dans cet ordre. Le produit du réinvestissement pourra servir de base pour relancer une autre exploration…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9DD3167-B9E0-4CA6-84EB-F4E5D2440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C7FBD48-F62F-4FA7-8C1C-AE8DFF4F3A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75" y="39464"/>
            <a:ext cx="2819400" cy="98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74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4ADACA-959A-4EFD-82D8-7348978B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3081"/>
            <a:ext cx="10515600" cy="1325563"/>
          </a:xfrm>
        </p:spPr>
        <p:txBody>
          <a:bodyPr>
            <a:normAutofit/>
          </a:bodyPr>
          <a:lstStyle/>
          <a:p>
            <a:b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Un cycle de danse de 8 séances minimum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E565DEE-DFD7-4CCF-8C9A-84343B276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7069"/>
            <a:ext cx="10515600" cy="508928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Avant la séance : rappel des séances précédentes et présentation de la séance.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Déroulement de la séance en 3 temps :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mise en état de danse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corps de la séance</a:t>
            </a: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fin de la séance</a:t>
            </a:r>
          </a:p>
          <a:p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Après la séance : bilan et exploitation dans d’autres domaines disciplinaires.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B9AF1D3-0BD7-404F-92D8-6DA0898C2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Delphine Duprey, CPD EPS 25</a:t>
            </a:r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4BC06DB-E3D8-430C-AF9B-CCFD2AB2EF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38" y="35299"/>
            <a:ext cx="1695450" cy="59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057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D1E1021C-A908-4197-8EA8-47A54F0A1B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7031" y="4566542"/>
            <a:ext cx="10358626" cy="1646368"/>
          </a:xfrm>
        </p:spPr>
        <p:txBody>
          <a:bodyPr>
            <a:normAutofit/>
          </a:bodyPr>
          <a:lstStyle/>
          <a:p>
            <a:r>
              <a:rPr lang="fr-FR" dirty="0">
                <a:latin typeface="Marianne" panose="02000000000000000000" pitchFamily="2" charset="0"/>
                <a:cs typeface="Arial" panose="020B0604020202020204" pitchFamily="34" charset="0"/>
              </a:rPr>
              <a:t>Qu'est ce que le corps du danseur sinon un instrument par lequel il jette dans l'espace des vibrations, des vagues de musique qui lui permettront d'exprimer toutes les émotions humaines.</a:t>
            </a:r>
          </a:p>
          <a:p>
            <a:r>
              <a:rPr lang="fr-FR" dirty="0" err="1">
                <a:latin typeface="Marianne" panose="02000000000000000000" pitchFamily="2" charset="0"/>
                <a:cs typeface="Arial" panose="020B0604020202020204" pitchFamily="34" charset="0"/>
              </a:rPr>
              <a:t>Loïe</a:t>
            </a:r>
            <a:r>
              <a:rPr lang="fr-FR" dirty="0">
                <a:latin typeface="Marianne" panose="02000000000000000000" pitchFamily="2" charset="0"/>
                <a:cs typeface="Arial" panose="020B0604020202020204" pitchFamily="34" charset="0"/>
              </a:rPr>
              <a:t> Fuller, Les cris du corps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FFA87C3-1409-4716-A925-499D188286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" y="122680"/>
            <a:ext cx="2980208" cy="1044819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2FC81DA-2853-49B2-AE26-76405FBE31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3193" y="248085"/>
            <a:ext cx="6311886" cy="4086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65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1544</TotalTime>
  <Words>1617</Words>
  <Application>Microsoft Office PowerPoint</Application>
  <PresentationFormat>Grand écran</PresentationFormat>
  <Paragraphs>219</Paragraphs>
  <Slides>23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Marianne</vt:lpstr>
      <vt:lpstr>Times New Roman</vt:lpstr>
      <vt:lpstr>Wingdings</vt:lpstr>
      <vt:lpstr>Thème Office</vt:lpstr>
      <vt:lpstr> « La danse est l’art du mouvement dont le matériel originel est le corps. »   Marcel Bonjour : « La danse est un lieu de langage avant les mots, d’un terrible intérêt pour les élèves en difficulté avec les mots.  Elle est pour l’enfant « l’interprétation de ses états de joie, de souffrance, de ses plaisirs, de ses désirs. » </vt:lpstr>
      <vt:lpstr>Présentation PowerPoint</vt:lpstr>
      <vt:lpstr>Présentation PowerPoint</vt:lpstr>
      <vt:lpstr>           Les différents rôles de l’élève en danse: </vt:lpstr>
      <vt:lpstr>            Le rôle du spectateur</vt:lpstr>
      <vt:lpstr>Les artisans de la danse</vt:lpstr>
      <vt:lpstr> La démarche de créativité : une démarche d’éveil</vt:lpstr>
      <vt:lpstr> Un cycle de danse de 8 séances minimum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« La danse est l’art du mouvement dont le matériel originel est le corps. »   Marcel Bonjour : « La danse est un lieu de langage avant les mots, d’un terrible intérêt pour les élèves en difficulté avec les mots.  Elle est pour l’enfant « l’interprétation de ses états de joie, de souffrance, de ses plaisirs, de ses désirs. » </dc:title>
  <dc:creator>duprey</dc:creator>
  <cp:lastModifiedBy>cpasteur1</cp:lastModifiedBy>
  <cp:revision>19</cp:revision>
  <dcterms:created xsi:type="dcterms:W3CDTF">2026-02-24T10:39:53Z</dcterms:created>
  <dcterms:modified xsi:type="dcterms:W3CDTF">2026-03-11T17:41:37Z</dcterms:modified>
</cp:coreProperties>
</file>