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4"/>
  </p:sldMasterIdLst>
  <p:notesMasterIdLst>
    <p:notesMasterId r:id="rId61"/>
  </p:notesMasterIdLst>
  <p:sldIdLst>
    <p:sldId id="256" r:id="rId5"/>
    <p:sldId id="258" r:id="rId6"/>
    <p:sldId id="259" r:id="rId7"/>
    <p:sldId id="260" r:id="rId8"/>
    <p:sldId id="281" r:id="rId9"/>
    <p:sldId id="282" r:id="rId10"/>
    <p:sldId id="283" r:id="rId11"/>
    <p:sldId id="284" r:id="rId12"/>
    <p:sldId id="298" r:id="rId13"/>
    <p:sldId id="285" r:id="rId14"/>
    <p:sldId id="299" r:id="rId15"/>
    <p:sldId id="324" r:id="rId16"/>
    <p:sldId id="261" r:id="rId17"/>
    <p:sldId id="274" r:id="rId18"/>
    <p:sldId id="266" r:id="rId19"/>
    <p:sldId id="267" r:id="rId20"/>
    <p:sldId id="268" r:id="rId21"/>
    <p:sldId id="269" r:id="rId22"/>
    <p:sldId id="270" r:id="rId23"/>
    <p:sldId id="271" r:id="rId24"/>
    <p:sldId id="272" r:id="rId25"/>
    <p:sldId id="330" r:id="rId26"/>
    <p:sldId id="262" r:id="rId27"/>
    <p:sldId id="331" r:id="rId28"/>
    <p:sldId id="332" r:id="rId29"/>
    <p:sldId id="333" r:id="rId30"/>
    <p:sldId id="334" r:id="rId31"/>
    <p:sldId id="326" r:id="rId32"/>
    <p:sldId id="328" r:id="rId33"/>
    <p:sldId id="325" r:id="rId34"/>
    <p:sldId id="287" r:id="rId35"/>
    <p:sldId id="288" r:id="rId36"/>
    <p:sldId id="289" r:id="rId37"/>
    <p:sldId id="323" r:id="rId38"/>
    <p:sldId id="335" r:id="rId39"/>
    <p:sldId id="329" r:id="rId40"/>
    <p:sldId id="336" r:id="rId41"/>
    <p:sldId id="290" r:id="rId42"/>
    <p:sldId id="291" r:id="rId43"/>
    <p:sldId id="292" r:id="rId44"/>
    <p:sldId id="293" r:id="rId45"/>
    <p:sldId id="294" r:id="rId46"/>
    <p:sldId id="316" r:id="rId47"/>
    <p:sldId id="300" r:id="rId48"/>
    <p:sldId id="327" r:id="rId49"/>
    <p:sldId id="301" r:id="rId50"/>
    <p:sldId id="302" r:id="rId51"/>
    <p:sldId id="303" r:id="rId52"/>
    <p:sldId id="304" r:id="rId53"/>
    <p:sldId id="305" r:id="rId54"/>
    <p:sldId id="311" r:id="rId55"/>
    <p:sldId id="306" r:id="rId56"/>
    <p:sldId id="312" r:id="rId57"/>
    <p:sldId id="313" r:id="rId58"/>
    <p:sldId id="314" r:id="rId59"/>
    <p:sldId id="322" r:id="rId6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83859" autoAdjust="0"/>
  </p:normalViewPr>
  <p:slideViewPr>
    <p:cSldViewPr>
      <p:cViewPr varScale="1">
        <p:scale>
          <a:sx n="57" d="100"/>
          <a:sy n="57" d="100"/>
        </p:scale>
        <p:origin x="171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D0712ED-4C12-4CF9-97C1-5EB9C18C677F}" type="datetimeFigureOut">
              <a:rPr lang="fr-FR" smtClean="0"/>
              <a:t>13/09/2025</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9FAAEB8-78F3-4A9F-91E4-CE5FE0C6C844}" type="slidenum">
              <a:rPr lang="fr-FR" smtClean="0"/>
              <a:t>‹N°›</a:t>
            </a:fld>
            <a:endParaRPr lang="fr-FR"/>
          </a:p>
        </p:txBody>
      </p:sp>
    </p:spTree>
    <p:extLst>
      <p:ext uri="{BB962C8B-B14F-4D97-AF65-F5344CB8AC3E}">
        <p14:creationId xmlns:p14="http://schemas.microsoft.com/office/powerpoint/2010/main" val="1983787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ien21-chatillon.ac-dijon.fr/spip.php?article134"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ien21-chatillon.ac-dijon.fr/spip.php?article134"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9FAAEB8-78F3-4A9F-91E4-CE5FE0C6C844}" type="slidenum">
              <a:rPr lang="fr-FR" smtClean="0"/>
              <a:t>1</a:t>
            </a:fld>
            <a:endParaRPr lang="fr-FR"/>
          </a:p>
        </p:txBody>
      </p:sp>
    </p:spTree>
    <p:extLst>
      <p:ext uri="{BB962C8B-B14F-4D97-AF65-F5344CB8AC3E}">
        <p14:creationId xmlns:p14="http://schemas.microsoft.com/office/powerpoint/2010/main" val="2993155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FAAEB8-78F3-4A9F-91E4-CE5FE0C6C844}" type="slidenum">
              <a:rPr lang="fr-FR" smtClean="0"/>
              <a:t>12</a:t>
            </a:fld>
            <a:endParaRPr lang="fr-FR"/>
          </a:p>
        </p:txBody>
      </p:sp>
    </p:spTree>
    <p:extLst>
      <p:ext uri="{BB962C8B-B14F-4D97-AF65-F5344CB8AC3E}">
        <p14:creationId xmlns:p14="http://schemas.microsoft.com/office/powerpoint/2010/main" val="1574739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Poussée d’Archimède : Le problème de l’équilibre dû à une variabilité de densité des parties du corps. La conséquence est que les jambes ont tendance à "couler" et le haut du corps à flotter.</a:t>
            </a:r>
          </a:p>
        </p:txBody>
      </p:sp>
      <p:sp>
        <p:nvSpPr>
          <p:cNvPr id="4" name="Espace réservé du numéro de diapositive 3"/>
          <p:cNvSpPr>
            <a:spLocks noGrp="1"/>
          </p:cNvSpPr>
          <p:nvPr>
            <p:ph type="sldNum" sz="quarter" idx="10"/>
          </p:nvPr>
        </p:nvSpPr>
        <p:spPr/>
        <p:txBody>
          <a:bodyPr/>
          <a:lstStyle/>
          <a:p>
            <a:fld id="{59FAAEB8-78F3-4A9F-91E4-CE5FE0C6C844}" type="slidenum">
              <a:rPr lang="fr-FR" smtClean="0"/>
              <a:t>13</a:t>
            </a:fld>
            <a:endParaRPr lang="fr-FR"/>
          </a:p>
        </p:txBody>
      </p:sp>
    </p:spTree>
    <p:extLst>
      <p:ext uri="{BB962C8B-B14F-4D97-AF65-F5344CB8AC3E}">
        <p14:creationId xmlns:p14="http://schemas.microsoft.com/office/powerpoint/2010/main" val="798622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Le corps flottant : Acquérir et maîtriser une posture horizontale permettant de vivre une courte autonomie</a:t>
            </a:r>
            <a:br>
              <a:rPr lang="fr-FR" dirty="0"/>
            </a:br>
            <a:endParaRPr lang="fr-FR" dirty="0"/>
          </a:p>
          <a:p>
            <a:r>
              <a:rPr lang="fr-FR" sz="1200" kern="1200" dirty="0">
                <a:solidFill>
                  <a:schemeClr val="tx1"/>
                </a:solidFill>
                <a:effectLst/>
                <a:latin typeface="+mn-lt"/>
                <a:ea typeface="+mn-ea"/>
                <a:cs typeface="+mn-cs"/>
              </a:rPr>
              <a:t>S’immerger : dépasser la peur archaïque de se remplir d’eau</a:t>
            </a:r>
            <a:br>
              <a:rPr lang="fr-FR" dirty="0"/>
            </a:br>
            <a:r>
              <a:rPr lang="fr-FR" sz="1200" kern="1200" dirty="0">
                <a:solidFill>
                  <a:schemeClr val="tx1"/>
                </a:solidFill>
                <a:effectLst/>
                <a:latin typeface="+mn-lt"/>
                <a:ea typeface="+mn-ea"/>
                <a:cs typeface="+mn-cs"/>
              </a:rPr>
              <a:t>Tester les immersions : bouche ouverte, yeux ouverts, en apnée... </a:t>
            </a:r>
          </a:p>
          <a:p>
            <a:r>
              <a:rPr lang="fr-FR" sz="1200" kern="1200" dirty="0">
                <a:solidFill>
                  <a:schemeClr val="tx1"/>
                </a:solidFill>
                <a:effectLst/>
                <a:latin typeface="+mn-lt"/>
                <a:ea typeface="+mn-ea"/>
                <a:cs typeface="+mn-cs"/>
              </a:rPr>
              <a:t>Quitter les appuis plantaires.</a:t>
            </a:r>
            <a:br>
              <a:rPr lang="fr-FR" dirty="0"/>
            </a:br>
            <a:r>
              <a:rPr lang="fr-FR" sz="1200" kern="1200" dirty="0">
                <a:solidFill>
                  <a:schemeClr val="tx1"/>
                </a:solidFill>
                <a:effectLst/>
                <a:latin typeface="+mn-lt"/>
                <a:ea typeface="+mn-ea"/>
                <a:cs typeface="+mn-cs"/>
              </a:rPr>
              <a:t>Vivre la remontée passive.</a:t>
            </a:r>
            <a:br>
              <a:rPr lang="fr-FR" dirty="0"/>
            </a:br>
            <a:r>
              <a:rPr lang="fr-FR" sz="1200" kern="1200" dirty="0">
                <a:solidFill>
                  <a:schemeClr val="tx1"/>
                </a:solidFill>
                <a:effectLst/>
                <a:latin typeface="+mn-lt"/>
                <a:ea typeface="+mn-ea"/>
                <a:cs typeface="+mn-cs"/>
              </a:rPr>
              <a:t>Se laisser flotter.</a:t>
            </a:r>
            <a:br>
              <a:rPr lang="fr-FR" dirty="0"/>
            </a:br>
            <a:r>
              <a:rPr lang="fr-FR" sz="1200" kern="1200" dirty="0">
                <a:solidFill>
                  <a:schemeClr val="tx1"/>
                </a:solidFill>
                <a:effectLst/>
                <a:latin typeface="+mn-lt"/>
                <a:ea typeface="+mn-ea"/>
                <a:cs typeface="+mn-cs"/>
              </a:rPr>
              <a:t>Tester équilibre dorsal et ventral.</a:t>
            </a:r>
            <a:endParaRPr lang="fr-FR" dirty="0"/>
          </a:p>
        </p:txBody>
      </p:sp>
      <p:sp>
        <p:nvSpPr>
          <p:cNvPr id="4" name="Espace réservé du numéro de diapositive 3"/>
          <p:cNvSpPr>
            <a:spLocks noGrp="1"/>
          </p:cNvSpPr>
          <p:nvPr>
            <p:ph type="sldNum" sz="quarter" idx="10"/>
          </p:nvPr>
        </p:nvSpPr>
        <p:spPr/>
        <p:txBody>
          <a:bodyPr/>
          <a:lstStyle/>
          <a:p>
            <a:fld id="{59FAAEB8-78F3-4A9F-91E4-CE5FE0C6C844}" type="slidenum">
              <a:rPr lang="fr-FR" smtClean="0"/>
              <a:t>18</a:t>
            </a:fld>
            <a:endParaRPr lang="fr-FR"/>
          </a:p>
        </p:txBody>
      </p:sp>
    </p:spTree>
    <p:extLst>
      <p:ext uri="{BB962C8B-B14F-4D97-AF65-F5344CB8AC3E}">
        <p14:creationId xmlns:p14="http://schemas.microsoft.com/office/powerpoint/2010/main" val="440589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Le corps projectile : Maitriser la posture hydrodynamique corps gainé (sans déformation) avec la tête dans l’eau, après une poussée (regard orienté verticalement, les oreilles sont dans l’eau).</a:t>
            </a:r>
            <a:br>
              <a:rPr lang="fr-FR" dirty="0"/>
            </a:br>
            <a:endParaRPr lang="fr-FR" dirty="0"/>
          </a:p>
          <a:p>
            <a:r>
              <a:rPr lang="fr-FR" sz="1200" kern="1200" dirty="0">
                <a:solidFill>
                  <a:schemeClr val="tx1"/>
                </a:solidFill>
                <a:effectLst/>
                <a:latin typeface="+mn-lt"/>
                <a:ea typeface="+mn-ea"/>
                <a:cs typeface="+mn-cs"/>
              </a:rPr>
              <a:t>Construire et maitriser la posture hydrodynamique de référence sur et sous l’eau. (Corps gainé, la tête immergée).</a:t>
            </a:r>
            <a:br>
              <a:rPr lang="fr-FR" dirty="0"/>
            </a:br>
            <a:r>
              <a:rPr lang="fr-FR" sz="1200" kern="1200" dirty="0">
                <a:solidFill>
                  <a:schemeClr val="tx1"/>
                </a:solidFill>
                <a:effectLst/>
                <a:latin typeface="+mn-lt"/>
                <a:ea typeface="+mn-ea"/>
                <a:cs typeface="+mn-cs"/>
              </a:rPr>
              <a:t>Changer et maintenir l’équilibre après une coulée.</a:t>
            </a:r>
            <a:endParaRPr lang="fr-FR" dirty="0"/>
          </a:p>
        </p:txBody>
      </p:sp>
      <p:sp>
        <p:nvSpPr>
          <p:cNvPr id="4" name="Espace réservé du numéro de diapositive 3"/>
          <p:cNvSpPr>
            <a:spLocks noGrp="1"/>
          </p:cNvSpPr>
          <p:nvPr>
            <p:ph type="sldNum" sz="quarter" idx="10"/>
          </p:nvPr>
        </p:nvSpPr>
        <p:spPr/>
        <p:txBody>
          <a:bodyPr/>
          <a:lstStyle/>
          <a:p>
            <a:fld id="{59FAAEB8-78F3-4A9F-91E4-CE5FE0C6C844}" type="slidenum">
              <a:rPr lang="fr-FR" smtClean="0"/>
              <a:t>19</a:t>
            </a:fld>
            <a:endParaRPr lang="fr-FR"/>
          </a:p>
        </p:txBody>
      </p:sp>
    </p:spTree>
    <p:extLst>
      <p:ext uri="{BB962C8B-B14F-4D97-AF65-F5344CB8AC3E}">
        <p14:creationId xmlns:p14="http://schemas.microsoft.com/office/powerpoint/2010/main" val="3480282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Le corps propulsif : Être capable d’enchaîner différentes actions en grande profondeur (= repère d’observation étape 3), aisance aquatique et ASSN</a:t>
            </a:r>
            <a:br>
              <a:rPr lang="fr-FR" dirty="0"/>
            </a:br>
            <a:endParaRPr lang="fr-FR" dirty="0"/>
          </a:p>
          <a:p>
            <a:r>
              <a:rPr lang="fr-FR" sz="1200" kern="1200" dirty="0">
                <a:solidFill>
                  <a:schemeClr val="tx1"/>
                </a:solidFill>
                <a:effectLst/>
                <a:latin typeface="+mn-lt"/>
                <a:ea typeface="+mn-ea"/>
                <a:cs typeface="+mn-cs"/>
              </a:rPr>
              <a:t>Découvrir l’action des mains, bras et jambes sur l’eau.</a:t>
            </a:r>
            <a:br>
              <a:rPr lang="fr-FR" dirty="0"/>
            </a:br>
            <a:r>
              <a:rPr lang="fr-FR" sz="1200" kern="1200" dirty="0">
                <a:solidFill>
                  <a:schemeClr val="tx1"/>
                </a:solidFill>
                <a:effectLst/>
                <a:latin typeface="+mn-lt"/>
                <a:ea typeface="+mn-ea"/>
                <a:cs typeface="+mn-cs"/>
              </a:rPr>
              <a:t>Privilégier l’action des jambes pour maintenir la posture hydrodynamique (en dorsal ou en ventral) = jambes équilibratrices </a:t>
            </a:r>
            <a:br>
              <a:rPr lang="fr-FR" sz="1200" kern="1200" dirty="0">
                <a:solidFill>
                  <a:schemeClr val="tx1"/>
                </a:solidFill>
                <a:effectLst/>
                <a:latin typeface="+mn-lt"/>
                <a:ea typeface="+mn-ea"/>
                <a:cs typeface="+mn-cs"/>
              </a:rPr>
            </a:br>
            <a:r>
              <a:rPr lang="fr-FR" sz="1200" kern="1200" dirty="0">
                <a:solidFill>
                  <a:schemeClr val="tx1"/>
                </a:solidFill>
                <a:effectLst/>
                <a:latin typeface="+mn-lt"/>
                <a:ea typeface="+mn-ea"/>
                <a:cs typeface="+mn-cs"/>
              </a:rPr>
              <a:t>puis accentuer l’action des bras pour se déplacer = bras moteurs.</a:t>
            </a:r>
            <a:endParaRPr lang="fr-FR" dirty="0"/>
          </a:p>
        </p:txBody>
      </p:sp>
      <p:sp>
        <p:nvSpPr>
          <p:cNvPr id="4" name="Espace réservé du numéro de diapositive 3"/>
          <p:cNvSpPr>
            <a:spLocks noGrp="1"/>
          </p:cNvSpPr>
          <p:nvPr>
            <p:ph type="sldNum" sz="quarter" idx="10"/>
          </p:nvPr>
        </p:nvSpPr>
        <p:spPr/>
        <p:txBody>
          <a:bodyPr/>
          <a:lstStyle/>
          <a:p>
            <a:fld id="{59FAAEB8-78F3-4A9F-91E4-CE5FE0C6C844}" type="slidenum">
              <a:rPr lang="fr-FR" smtClean="0"/>
              <a:t>20</a:t>
            </a:fld>
            <a:endParaRPr lang="fr-FR"/>
          </a:p>
        </p:txBody>
      </p:sp>
    </p:spTree>
    <p:extLst>
      <p:ext uri="{BB962C8B-B14F-4D97-AF65-F5344CB8AC3E}">
        <p14:creationId xmlns:p14="http://schemas.microsoft.com/office/powerpoint/2010/main" val="1660434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Une grande inégalité entre les élèves :</a:t>
            </a:r>
          </a:p>
          <a:p>
            <a:pPr marL="171450" indent="-171450">
              <a:buFont typeface="Arial" panose="020B0604020202020204" pitchFamily="34" charset="0"/>
              <a:buChar char="•"/>
            </a:pPr>
            <a:r>
              <a:rPr lang="fr-FR" sz="1200" dirty="0"/>
              <a:t>Vécu (expérience) : certains sont allés aux bébés nageurs, ont une piscine familiale, ont des parents qui savent nager, ont l’habitude de l’eau</a:t>
            </a:r>
          </a:p>
          <a:p>
            <a:pPr marL="171450" indent="-171450">
              <a:buFont typeface="Arial" panose="020B0604020202020204" pitchFamily="34" charset="0"/>
              <a:buChar char="•"/>
            </a:pPr>
            <a:r>
              <a:rPr lang="fr-FR" sz="1200" dirty="0"/>
              <a:t>Traumatisme : accident familiale, peur familiale</a:t>
            </a:r>
          </a:p>
          <a:p>
            <a:pPr marL="171450" indent="-171450">
              <a:buFont typeface="Arial" panose="020B0604020202020204" pitchFamily="34" charset="0"/>
              <a:buChar char="•"/>
            </a:pPr>
            <a:r>
              <a:rPr lang="fr-FR" sz="1200" dirty="0"/>
              <a:t>Culture familiale : </a:t>
            </a:r>
            <a:r>
              <a:rPr lang="fr-FR" sz="1200" dirty="0" err="1"/>
              <a:t>pb</a:t>
            </a:r>
            <a:r>
              <a:rPr lang="fr-FR" sz="1200" dirty="0"/>
              <a:t> de religion, différences de culture…</a:t>
            </a:r>
          </a:p>
          <a:p>
            <a:pPr marL="171450" indent="-171450">
              <a:buFont typeface="Arial" panose="020B0604020202020204" pitchFamily="34" charset="0"/>
              <a:buChar char="•"/>
            </a:pPr>
            <a:r>
              <a:rPr lang="fr-FR" sz="1200" dirty="0"/>
              <a:t>Peurs irraisonnées : peur de se perdre, de tomber au fond, de se remplir d’eau, de couler…</a:t>
            </a:r>
          </a:p>
          <a:p>
            <a:endParaRPr lang="fr-FR" dirty="0"/>
          </a:p>
        </p:txBody>
      </p:sp>
      <p:sp>
        <p:nvSpPr>
          <p:cNvPr id="4" name="Espace réservé du numéro de diapositive 3"/>
          <p:cNvSpPr>
            <a:spLocks noGrp="1"/>
          </p:cNvSpPr>
          <p:nvPr>
            <p:ph type="sldNum" sz="quarter" idx="10"/>
          </p:nvPr>
        </p:nvSpPr>
        <p:spPr/>
        <p:txBody>
          <a:bodyPr/>
          <a:lstStyle/>
          <a:p>
            <a:fld id="{59FAAEB8-78F3-4A9F-91E4-CE5FE0C6C844}" type="slidenum">
              <a:rPr lang="fr-FR" smtClean="0"/>
              <a:t>21</a:t>
            </a:fld>
            <a:endParaRPr lang="fr-FR"/>
          </a:p>
        </p:txBody>
      </p:sp>
    </p:spTree>
    <p:extLst>
      <p:ext uri="{BB962C8B-B14F-4D97-AF65-F5344CB8AC3E}">
        <p14:creationId xmlns:p14="http://schemas.microsoft.com/office/powerpoint/2010/main" val="434165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FAAEB8-78F3-4A9F-91E4-CE5FE0C6C844}" type="slidenum">
              <a:rPr lang="fr-FR" smtClean="0"/>
              <a:t>34</a:t>
            </a:fld>
            <a:endParaRPr lang="fr-FR"/>
          </a:p>
        </p:txBody>
      </p:sp>
    </p:spTree>
    <p:extLst>
      <p:ext uri="{BB962C8B-B14F-4D97-AF65-F5344CB8AC3E}">
        <p14:creationId xmlns:p14="http://schemas.microsoft.com/office/powerpoint/2010/main" val="1490150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Ces repères sont donnés à titre indicatifs et ne constituent ni des objectifs limitatifs, ni des repères d’évaluation stricts.</a:t>
            </a:r>
          </a:p>
          <a:p>
            <a:r>
              <a:rPr lang="fr-FR" sz="1200" dirty="0"/>
              <a:t>Au moins pour l’aisance aquatique, conserver un mode de fonctionnement en classe entière : ne pas constituer de groupes de niveaux selon les acquisitions des élèves.</a:t>
            </a:r>
          </a:p>
          <a:p>
            <a:r>
              <a:rPr lang="fr-FR" sz="1200" dirty="0"/>
              <a:t>Ces repères ne peuvent et ne doivent être appréhendés séparément.</a:t>
            </a:r>
          </a:p>
          <a:p>
            <a:endParaRPr lang="fr-FR" dirty="0"/>
          </a:p>
        </p:txBody>
      </p:sp>
      <p:sp>
        <p:nvSpPr>
          <p:cNvPr id="4" name="Espace réservé du numéro de diapositive 3"/>
          <p:cNvSpPr>
            <a:spLocks noGrp="1"/>
          </p:cNvSpPr>
          <p:nvPr>
            <p:ph type="sldNum" sz="quarter" idx="10"/>
          </p:nvPr>
        </p:nvSpPr>
        <p:spPr/>
        <p:txBody>
          <a:bodyPr/>
          <a:lstStyle/>
          <a:p>
            <a:fld id="{59FAAEB8-78F3-4A9F-91E4-CE5FE0C6C844}" type="slidenum">
              <a:rPr lang="fr-FR" smtClean="0"/>
              <a:t>38</a:t>
            </a:fld>
            <a:endParaRPr lang="fr-FR"/>
          </a:p>
        </p:txBody>
      </p:sp>
    </p:spTree>
    <p:extLst>
      <p:ext uri="{BB962C8B-B14F-4D97-AF65-F5344CB8AC3E}">
        <p14:creationId xmlns:p14="http://schemas.microsoft.com/office/powerpoint/2010/main" val="742248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FAAEB8-78F3-4A9F-91E4-CE5FE0C6C844}" type="slidenum">
              <a:rPr lang="fr-FR" smtClean="0"/>
              <a:t>39</a:t>
            </a:fld>
            <a:endParaRPr lang="fr-FR"/>
          </a:p>
        </p:txBody>
      </p:sp>
    </p:spTree>
    <p:extLst>
      <p:ext uri="{BB962C8B-B14F-4D97-AF65-F5344CB8AC3E}">
        <p14:creationId xmlns:p14="http://schemas.microsoft.com/office/powerpoint/2010/main" val="220229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FAAEB8-78F3-4A9F-91E4-CE5FE0C6C844}" type="slidenum">
              <a:rPr lang="fr-FR" smtClean="0"/>
              <a:t>40</a:t>
            </a:fld>
            <a:endParaRPr lang="fr-FR"/>
          </a:p>
        </p:txBody>
      </p:sp>
    </p:spTree>
    <p:extLst>
      <p:ext uri="{BB962C8B-B14F-4D97-AF65-F5344CB8AC3E}">
        <p14:creationId xmlns:p14="http://schemas.microsoft.com/office/powerpoint/2010/main" val="1541160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FAAEB8-78F3-4A9F-91E4-CE5FE0C6C844}" type="slidenum">
              <a:rPr lang="fr-FR" smtClean="0"/>
              <a:t>2</a:t>
            </a:fld>
            <a:endParaRPr lang="fr-FR"/>
          </a:p>
        </p:txBody>
      </p:sp>
    </p:spTree>
    <p:extLst>
      <p:ext uri="{BB962C8B-B14F-4D97-AF65-F5344CB8AC3E}">
        <p14:creationId xmlns:p14="http://schemas.microsoft.com/office/powerpoint/2010/main" val="470464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FAAEB8-78F3-4A9F-91E4-CE5FE0C6C844}" type="slidenum">
              <a:rPr lang="fr-FR" smtClean="0"/>
              <a:t>41</a:t>
            </a:fld>
            <a:endParaRPr lang="fr-FR"/>
          </a:p>
        </p:txBody>
      </p:sp>
    </p:spTree>
    <p:extLst>
      <p:ext uri="{BB962C8B-B14F-4D97-AF65-F5344CB8AC3E}">
        <p14:creationId xmlns:p14="http://schemas.microsoft.com/office/powerpoint/2010/main" val="1734916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FAAEB8-78F3-4A9F-91E4-CE5FE0C6C844}" type="slidenum">
              <a:rPr lang="fr-FR" smtClean="0"/>
              <a:t>42</a:t>
            </a:fld>
            <a:endParaRPr lang="fr-FR"/>
          </a:p>
        </p:txBody>
      </p:sp>
    </p:spTree>
    <p:extLst>
      <p:ext uri="{BB962C8B-B14F-4D97-AF65-F5344CB8AC3E}">
        <p14:creationId xmlns:p14="http://schemas.microsoft.com/office/powerpoint/2010/main" val="2860640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FAAEB8-78F3-4A9F-91E4-CE5FE0C6C844}" type="slidenum">
              <a:rPr lang="fr-FR" smtClean="0"/>
              <a:t>43</a:t>
            </a:fld>
            <a:endParaRPr lang="fr-FR"/>
          </a:p>
        </p:txBody>
      </p:sp>
    </p:spTree>
    <p:extLst>
      <p:ext uri="{BB962C8B-B14F-4D97-AF65-F5344CB8AC3E}">
        <p14:creationId xmlns:p14="http://schemas.microsoft.com/office/powerpoint/2010/main" val="927566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FAAEB8-78F3-4A9F-91E4-CE5FE0C6C844}" type="slidenum">
              <a:rPr lang="fr-FR" smtClean="0"/>
              <a:t>44</a:t>
            </a:fld>
            <a:endParaRPr lang="fr-FR"/>
          </a:p>
        </p:txBody>
      </p:sp>
    </p:spTree>
    <p:extLst>
      <p:ext uri="{BB962C8B-B14F-4D97-AF65-F5344CB8AC3E}">
        <p14:creationId xmlns:p14="http://schemas.microsoft.com/office/powerpoint/2010/main" val="1934648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FAAEB8-78F3-4A9F-91E4-CE5FE0C6C844}" type="slidenum">
              <a:rPr lang="fr-FR" smtClean="0"/>
              <a:t>45</a:t>
            </a:fld>
            <a:endParaRPr lang="fr-FR"/>
          </a:p>
        </p:txBody>
      </p:sp>
    </p:spTree>
    <p:extLst>
      <p:ext uri="{BB962C8B-B14F-4D97-AF65-F5344CB8AC3E}">
        <p14:creationId xmlns:p14="http://schemas.microsoft.com/office/powerpoint/2010/main" val="1639569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J’ai peur de l’eau : </a:t>
            </a:r>
            <a:r>
              <a:rPr lang="fr-FR" dirty="0"/>
              <a:t>Une petite souris a peur de l'eau.</a:t>
            </a:r>
            <a:r>
              <a:rPr lang="fr-FR" baseline="0" dirty="0"/>
              <a:t> Une grenouille lui dit de monter sur son dos et elle saute dans l’eau et joue avec elle. La petite souris n’a plus peur de l‘eau.</a:t>
            </a:r>
            <a:endParaRPr lang="fr-FR" dirty="0"/>
          </a:p>
          <a:p>
            <a:endParaRPr lang="fr-FR" dirty="0"/>
          </a:p>
          <a:p>
            <a:r>
              <a:rPr lang="fr-FR" b="1" dirty="0"/>
              <a:t>La piscine de Poussier : </a:t>
            </a:r>
            <a:r>
              <a:rPr lang="fr-FR" dirty="0"/>
              <a:t>Le petit lapin aimerait bien plonger dans la piscine, mais il a du mal à se décider. Alors tous les animaux lui montrent l'exemple. Le problème, c'est que plus il y a de monde dans cette piscine, moins il y d'eau. A partir de 2 ans.</a:t>
            </a:r>
          </a:p>
          <a:p>
            <a:endParaRPr lang="fr-FR" b="1" dirty="0"/>
          </a:p>
          <a:p>
            <a:r>
              <a:rPr lang="fr-FR" b="1" dirty="0"/>
              <a:t>La piscine de </a:t>
            </a:r>
            <a:r>
              <a:rPr lang="fr-FR" b="1" dirty="0" err="1"/>
              <a:t>Louchard</a:t>
            </a:r>
            <a:r>
              <a:rPr lang="fr-FR" b="1" dirty="0"/>
              <a:t> : </a:t>
            </a:r>
            <a:r>
              <a:rPr lang="fr-FR" dirty="0"/>
              <a:t>Le petit lapin ne veut pas aller à la piscine.</a:t>
            </a:r>
          </a:p>
          <a:p>
            <a:endParaRPr lang="fr-FR" dirty="0"/>
          </a:p>
          <a:p>
            <a:r>
              <a:rPr lang="fr-FR" b="1" dirty="0"/>
              <a:t>Poule</a:t>
            </a:r>
            <a:r>
              <a:rPr lang="fr-FR" b="1" baseline="0" dirty="0"/>
              <a:t> mouillée : </a:t>
            </a:r>
            <a:r>
              <a:rPr lang="fr-FR" baseline="0" dirty="0"/>
              <a:t>le papa canard ne veut pas plonger</a:t>
            </a:r>
            <a:endParaRPr lang="fr-FR" dirty="0"/>
          </a:p>
        </p:txBody>
      </p:sp>
      <p:sp>
        <p:nvSpPr>
          <p:cNvPr id="4" name="Espace réservé du numéro de diapositive 3"/>
          <p:cNvSpPr>
            <a:spLocks noGrp="1"/>
          </p:cNvSpPr>
          <p:nvPr>
            <p:ph type="sldNum" sz="quarter" idx="10"/>
          </p:nvPr>
        </p:nvSpPr>
        <p:spPr/>
        <p:txBody>
          <a:bodyPr/>
          <a:lstStyle/>
          <a:p>
            <a:fld id="{59FAAEB8-78F3-4A9F-91E4-CE5FE0C6C844}" type="slidenum">
              <a:rPr lang="fr-FR" smtClean="0"/>
              <a:t>50</a:t>
            </a:fld>
            <a:endParaRPr lang="fr-FR"/>
          </a:p>
        </p:txBody>
      </p:sp>
    </p:spTree>
    <p:extLst>
      <p:ext uri="{BB962C8B-B14F-4D97-AF65-F5344CB8AC3E}">
        <p14:creationId xmlns:p14="http://schemas.microsoft.com/office/powerpoint/2010/main" val="662372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Lola a peur de l’eau : </a:t>
            </a:r>
            <a:r>
              <a:rPr lang="fr-FR" dirty="0"/>
              <a:t>on suit Lola qui a peur de l’eau car une fois on l’a poussée et elle a failli se noyer. Elle n’ose pas en parler à la maitresse et préfère se cacher et ne pas affronter sa peur. Elle croise une petite souris qui va lui donner des conseils. Vous retrouverez donc à ce moment de l’histoire des conseils sophrologiques faciles à mettre en place pour gérer la peur de l’eau.</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Des conseils pratiques expliqués et illustrés pas-à-pas par la sophrologue et pédagogue Catherine </a:t>
            </a:r>
            <a:r>
              <a:rPr lang="fr-FR" dirty="0" err="1"/>
              <a:t>Aliotta</a:t>
            </a:r>
            <a:r>
              <a:rPr lang="fr-FR" dirty="0"/>
              <a:t> : "La sophrologie est un ensemble de méthodes psychocorporelles qui visent au mieux-être. Elles associent la respiration, la décontraction musculaire et la visualisation d'images positives". </a:t>
            </a:r>
          </a:p>
          <a:p>
            <a:endParaRPr lang="fr-FR" dirty="0"/>
          </a:p>
          <a:p>
            <a:r>
              <a:rPr lang="fr-FR" sz="1200" b="1" u="sng" kern="1200" dirty="0">
                <a:solidFill>
                  <a:schemeClr val="tx1"/>
                </a:solidFill>
                <a:effectLst/>
                <a:latin typeface="+mn-lt"/>
                <a:ea typeface="+mn-ea"/>
                <a:cs typeface="+mn-cs"/>
              </a:rPr>
              <a:t>Le fabuleux voyage de Lola (Cycle 2) :</a:t>
            </a:r>
            <a:r>
              <a:rPr lang="fr-FR" sz="1200" kern="1200" dirty="0">
                <a:solidFill>
                  <a:schemeClr val="tx1"/>
                </a:solidFill>
                <a:effectLst/>
                <a:latin typeface="+mn-lt"/>
                <a:ea typeface="+mn-ea"/>
                <a:cs typeface="+mn-cs"/>
              </a:rPr>
              <a:t> est un album édité par la revue EPS pour les cycles 2. On y suit les aventures de Lola, une loutre aventurière et de ses copines les souris peureuses. Comprenez que Lola = l'enseignant qui maîtrise la situation, les souris trouillardes = les élèves </a:t>
            </a:r>
            <a:endParaRPr lang="fr-FR" dirty="0"/>
          </a:p>
          <a:p>
            <a:r>
              <a:rPr lang="fr-FR" sz="1200" kern="1200" dirty="0">
                <a:solidFill>
                  <a:schemeClr val="tx1"/>
                </a:solidFill>
                <a:effectLst/>
                <a:latin typeface="+mn-lt"/>
                <a:ea typeface="+mn-ea"/>
                <a:cs typeface="+mn-cs"/>
              </a:rPr>
              <a:t>Lola accompagne ses amies pour un voyage à travers la mer et les rivières. A chaque étape, une problématique exprimée par </a:t>
            </a:r>
            <a:r>
              <a:rPr lang="fr-FR" sz="1200" kern="1200" dirty="0" err="1">
                <a:solidFill>
                  <a:schemeClr val="tx1"/>
                </a:solidFill>
                <a:effectLst/>
                <a:latin typeface="+mn-lt"/>
                <a:ea typeface="+mn-ea"/>
                <a:cs typeface="+mn-cs"/>
              </a:rPr>
              <a:t>Têtanlère</a:t>
            </a:r>
            <a:r>
              <a:rPr lang="fr-FR" sz="1200" kern="1200" dirty="0">
                <a:solidFill>
                  <a:schemeClr val="tx1"/>
                </a:solidFill>
                <a:effectLst/>
                <a:latin typeface="+mn-lt"/>
                <a:ea typeface="+mn-ea"/>
                <a:cs typeface="+mn-cs"/>
              </a:rPr>
              <a:t>, une petite souris qui ne sait pas nager et qui a très peur: est-ce que l'eau peut rentrer dans mon corps ? est-ce que je peux rester au fond de l'eau ? est-ce que mon corps flotte ?</a:t>
            </a:r>
            <a:r>
              <a:rPr lang="fr-FR" dirty="0"/>
              <a:t> </a:t>
            </a:r>
          </a:p>
          <a:p>
            <a:r>
              <a:rPr lang="fr-FR" sz="1200" kern="1200" dirty="0">
                <a:solidFill>
                  <a:schemeClr val="tx1"/>
                </a:solidFill>
                <a:effectLst/>
                <a:latin typeface="+mn-lt"/>
                <a:ea typeface="+mn-ea"/>
                <a:cs typeface="+mn-cs"/>
              </a:rPr>
              <a:t>Et chaque problématique sert de point d'appui à la séance.</a:t>
            </a:r>
            <a:r>
              <a:rPr lang="fr-FR" dirty="0"/>
              <a:t> </a:t>
            </a:r>
          </a:p>
          <a:p>
            <a:r>
              <a:rPr lang="fr-FR" sz="1200" kern="1200" dirty="0">
                <a:solidFill>
                  <a:schemeClr val="tx1"/>
                </a:solidFill>
                <a:effectLst/>
                <a:latin typeface="+mn-lt"/>
                <a:ea typeface="+mn-ea"/>
                <a:cs typeface="+mn-cs"/>
              </a:rPr>
              <a:t>Notre séquence s'est faite sous forme de parcours qui reprenaient ce que faisaient Lola et les souris dans le livre.</a:t>
            </a:r>
            <a:r>
              <a:rPr lang="fr-FR" dirty="0"/>
              <a:t> </a:t>
            </a:r>
          </a:p>
          <a:p>
            <a:r>
              <a:rPr lang="fr-FR" sz="1200" kern="1200" dirty="0">
                <a:solidFill>
                  <a:schemeClr val="tx1"/>
                </a:solidFill>
                <a:effectLst/>
                <a:latin typeface="+mn-lt"/>
                <a:ea typeface="+mn-ea"/>
                <a:cs typeface="+mn-cs"/>
              </a:rPr>
              <a:t>Ainsi les enfants ont pu s'identifier aux personnages et surtout mieux exprimer leurs peurs.</a:t>
            </a:r>
            <a:r>
              <a:rPr lang="fr-FR" dirty="0"/>
              <a:t> </a:t>
            </a:r>
          </a:p>
          <a:p>
            <a:endParaRPr lang="fr-FR" dirty="0"/>
          </a:p>
        </p:txBody>
      </p:sp>
      <p:sp>
        <p:nvSpPr>
          <p:cNvPr id="4" name="Espace réservé du numéro de diapositive 3"/>
          <p:cNvSpPr>
            <a:spLocks noGrp="1"/>
          </p:cNvSpPr>
          <p:nvPr>
            <p:ph type="sldNum" sz="quarter" idx="10"/>
          </p:nvPr>
        </p:nvSpPr>
        <p:spPr/>
        <p:txBody>
          <a:bodyPr/>
          <a:lstStyle/>
          <a:p>
            <a:fld id="{59FAAEB8-78F3-4A9F-91E4-CE5FE0C6C844}" type="slidenum">
              <a:rPr lang="fr-FR" smtClean="0"/>
              <a:t>51</a:t>
            </a:fld>
            <a:endParaRPr lang="fr-FR"/>
          </a:p>
        </p:txBody>
      </p:sp>
    </p:spTree>
    <p:extLst>
      <p:ext uri="{BB962C8B-B14F-4D97-AF65-F5344CB8AC3E}">
        <p14:creationId xmlns:p14="http://schemas.microsoft.com/office/powerpoint/2010/main" val="1845623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FAAEB8-78F3-4A9F-91E4-CE5FE0C6C844}" type="slidenum">
              <a:rPr lang="fr-FR" smtClean="0"/>
              <a:t>53</a:t>
            </a:fld>
            <a:endParaRPr lang="fr-FR"/>
          </a:p>
        </p:txBody>
      </p:sp>
    </p:spTree>
    <p:extLst>
      <p:ext uri="{BB962C8B-B14F-4D97-AF65-F5344CB8AC3E}">
        <p14:creationId xmlns:p14="http://schemas.microsoft.com/office/powerpoint/2010/main" val="3735246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FAAEB8-78F3-4A9F-91E4-CE5FE0C6C844}" type="slidenum">
              <a:rPr lang="fr-FR" smtClean="0"/>
              <a:t>54</a:t>
            </a:fld>
            <a:endParaRPr lang="fr-FR"/>
          </a:p>
        </p:txBody>
      </p:sp>
    </p:spTree>
    <p:extLst>
      <p:ext uri="{BB962C8B-B14F-4D97-AF65-F5344CB8AC3E}">
        <p14:creationId xmlns:p14="http://schemas.microsoft.com/office/powerpoint/2010/main" val="38116553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hlinkClick r:id="rId3"/>
              </a:rPr>
              <a:t>http://ien21-chatillon.ac-dijon.fr/spip.php?article134</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59FAAEB8-78F3-4A9F-91E4-CE5FE0C6C844}" type="slidenum">
              <a:rPr lang="fr-FR" smtClean="0"/>
              <a:t>55</a:t>
            </a:fld>
            <a:endParaRPr lang="fr-FR"/>
          </a:p>
        </p:txBody>
      </p:sp>
    </p:spTree>
    <p:extLst>
      <p:ext uri="{BB962C8B-B14F-4D97-AF65-F5344CB8AC3E}">
        <p14:creationId xmlns:p14="http://schemas.microsoft.com/office/powerpoint/2010/main" val="164276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 Noyade = 1000 décès par an en moyenne ; Une augmentation lors des dernières années</a:t>
            </a:r>
          </a:p>
          <a:p>
            <a:r>
              <a:rPr lang="fr-FR" sz="1200" dirty="0"/>
              <a:t> : </a:t>
            </a:r>
            <a:r>
              <a:rPr lang="fr-FR" sz="1200" b="0" i="0" u="none" strike="noStrike" kern="1200" baseline="0" dirty="0">
                <a:solidFill>
                  <a:schemeClr val="tx1"/>
                </a:solidFill>
                <a:latin typeface="+mn-lt"/>
                <a:ea typeface="+mn-ea"/>
                <a:cs typeface="+mn-cs"/>
              </a:rPr>
              <a:t>Chaque année est marquée, dans notre pays, par son lot de drames liés aux noyades.</a:t>
            </a:r>
          </a:p>
          <a:p>
            <a:r>
              <a:rPr lang="fr-FR" sz="1200" b="0" i="0" u="none" strike="noStrike" kern="1200" baseline="0" dirty="0">
                <a:solidFill>
                  <a:schemeClr val="tx1"/>
                </a:solidFill>
                <a:latin typeface="+mn-lt"/>
                <a:ea typeface="+mn-ea"/>
                <a:cs typeface="+mn-cs"/>
              </a:rPr>
              <a:t>Ainsi, 1 960 noyades ont été recensées pour le seul été 2018, dont 597 suivies par un décès. 84 % d’entre</a:t>
            </a:r>
          </a:p>
          <a:p>
            <a:r>
              <a:rPr lang="fr-FR" sz="1200" b="0" i="0" u="none" strike="noStrike" kern="1200" baseline="0" dirty="0">
                <a:solidFill>
                  <a:schemeClr val="tx1"/>
                </a:solidFill>
                <a:latin typeface="+mn-lt"/>
                <a:ea typeface="+mn-ea"/>
                <a:cs typeface="+mn-cs"/>
              </a:rPr>
              <a:t>elles étaient d’origine accidentelle, engendrant 406 décès. Ces chiffres traduisaient une progression</a:t>
            </a:r>
          </a:p>
          <a:p>
            <a:r>
              <a:rPr lang="fr-FR" sz="1200" b="0" i="0" u="none" strike="noStrike" kern="1200" baseline="0" dirty="0">
                <a:solidFill>
                  <a:schemeClr val="tx1"/>
                </a:solidFill>
                <a:latin typeface="+mn-lt"/>
                <a:ea typeface="+mn-ea"/>
                <a:cs typeface="+mn-cs"/>
              </a:rPr>
              <a:t>significative (+ 36 % de noyades, toutes causes confondues, sur les mêmes périodes de référence</a:t>
            </a:r>
          </a:p>
          <a:p>
            <a:r>
              <a:rPr lang="fr-FR" sz="1200" b="0" i="0" u="none" strike="noStrike" kern="1200" baseline="0" dirty="0">
                <a:solidFill>
                  <a:schemeClr val="tx1"/>
                </a:solidFill>
                <a:latin typeface="+mn-lt"/>
                <a:ea typeface="+mn-ea"/>
                <a:cs typeface="+mn-cs"/>
              </a:rPr>
              <a:t>2015-2018). La gravité et le caractère récurrent de cette situation inquiètent et interpellent.</a:t>
            </a:r>
          </a:p>
          <a:p>
            <a:endParaRPr lang="fr-FR" sz="1200" dirty="0"/>
          </a:p>
          <a:p>
            <a:r>
              <a:rPr lang="fr-FR" sz="1200" dirty="0"/>
              <a:t>- Une forte augmentation post-confinement (2021) : </a:t>
            </a:r>
            <a:r>
              <a:rPr lang="fr-FR" sz="1200" b="0" i="0" u="none" strike="noStrike" kern="1200" baseline="0" dirty="0">
                <a:solidFill>
                  <a:schemeClr val="tx1"/>
                </a:solidFill>
                <a:latin typeface="+mn-lt"/>
                <a:ea typeface="+mn-ea"/>
                <a:cs typeface="+mn-cs"/>
              </a:rPr>
              <a:t>La mission met en exergue que la quasi-totalité (22 sur 25) des décès des enfants de moins de six ans, survenus à l’été 2018, en piscine privée familiale, porte sur des enfants âgés de un, deux et trois ans.</a:t>
            </a:r>
          </a:p>
          <a:p>
            <a:r>
              <a:rPr lang="fr-FR" sz="1200" b="0" i="0" u="none" strike="noStrike" kern="1200" baseline="0" dirty="0">
                <a:solidFill>
                  <a:schemeClr val="tx1"/>
                </a:solidFill>
                <a:latin typeface="+mn-lt"/>
                <a:ea typeface="+mn-ea"/>
                <a:cs typeface="+mn-cs"/>
              </a:rPr>
              <a:t>Les responsabilités de surveillance par les parents et les proches ne sauraient donc en aucun cas être éludées. Ces données chiffrées ont une importance majeure, car elles doivent (devraient) avoir un effet direct sur les stratégies et les actions mises en œuvre en matière de prévention.</a:t>
            </a:r>
          </a:p>
          <a:p>
            <a:endParaRPr lang="fr-FR" sz="1200" dirty="0"/>
          </a:p>
          <a:p>
            <a:r>
              <a:rPr lang="fr-FR" sz="1200" dirty="0"/>
              <a:t>- Noyade = 1</a:t>
            </a:r>
            <a:r>
              <a:rPr lang="fr-FR" sz="1200" baseline="30000" dirty="0"/>
              <a:t>ère</a:t>
            </a:r>
            <a:r>
              <a:rPr lang="fr-FR" sz="1200" dirty="0"/>
              <a:t> cause de mortalité chez les moins de 25 ans : </a:t>
            </a:r>
            <a:r>
              <a:rPr lang="fr-FR" sz="1200" b="0" i="0" u="none" strike="noStrike" kern="1200" baseline="0" dirty="0">
                <a:solidFill>
                  <a:schemeClr val="tx1"/>
                </a:solidFill>
                <a:latin typeface="+mn-lt"/>
                <a:ea typeface="+mn-ea"/>
                <a:cs typeface="+mn-cs"/>
              </a:rPr>
              <a:t>Tous lieux confondus, les noyades concernent majoritairement les moins de 6 ans et les plus de 65 ans ; les décès les plus nombreux sont constatés dans la population des plus de 65 ans.</a:t>
            </a:r>
          </a:p>
          <a:p>
            <a:r>
              <a:rPr lang="fr-FR" sz="1200" b="0" i="0" u="none" strike="noStrike" kern="1200" baseline="0" dirty="0">
                <a:solidFill>
                  <a:schemeClr val="tx1"/>
                </a:solidFill>
                <a:latin typeface="+mn-lt"/>
                <a:ea typeface="+mn-ea"/>
                <a:cs typeface="+mn-cs"/>
              </a:rPr>
              <a:t>Des conditions structurelles, telles les conditions climatiques, sont une dimension majeure du sujet noyades accidentelles et décès. Des températures élevées, voire caniculaires, engendrent, en effet, des comportements qui accentuent très directement les risques (on se baigne plus, on s’expose davantage).</a:t>
            </a:r>
          </a:p>
          <a:p>
            <a:r>
              <a:rPr lang="fr-FR" sz="1200" b="0" i="0" u="none" strike="noStrike" kern="1200" baseline="0" dirty="0">
                <a:solidFill>
                  <a:schemeClr val="tx1"/>
                </a:solidFill>
                <a:latin typeface="+mn-lt"/>
                <a:ea typeface="+mn-ea"/>
                <a:cs typeface="+mn-cs"/>
              </a:rPr>
              <a:t>Tel a été le cas de l’été 2018.</a:t>
            </a:r>
          </a:p>
        </p:txBody>
      </p:sp>
      <p:sp>
        <p:nvSpPr>
          <p:cNvPr id="4" name="Espace réservé du numéro de diapositive 3"/>
          <p:cNvSpPr>
            <a:spLocks noGrp="1"/>
          </p:cNvSpPr>
          <p:nvPr>
            <p:ph type="sldNum" sz="quarter" idx="10"/>
          </p:nvPr>
        </p:nvSpPr>
        <p:spPr/>
        <p:txBody>
          <a:bodyPr/>
          <a:lstStyle/>
          <a:p>
            <a:fld id="{59FAAEB8-78F3-4A9F-91E4-CE5FE0C6C844}" type="slidenum">
              <a:rPr lang="fr-FR" smtClean="0"/>
              <a:t>3</a:t>
            </a:fld>
            <a:endParaRPr lang="fr-FR"/>
          </a:p>
        </p:txBody>
      </p:sp>
    </p:spTree>
    <p:extLst>
      <p:ext uri="{BB962C8B-B14F-4D97-AF65-F5344CB8AC3E}">
        <p14:creationId xmlns:p14="http://schemas.microsoft.com/office/powerpoint/2010/main" val="719235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hlinkClick r:id="rId3"/>
              </a:rPr>
              <a:t>http://ien21-chatillon.ac-dijon.fr/spip.php?article134</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59FAAEB8-78F3-4A9F-91E4-CE5FE0C6C844}" type="slidenum">
              <a:rPr lang="fr-FR" smtClean="0"/>
              <a:t>56</a:t>
            </a:fld>
            <a:endParaRPr lang="fr-FR"/>
          </a:p>
        </p:txBody>
      </p:sp>
    </p:spTree>
    <p:extLst>
      <p:ext uri="{BB962C8B-B14F-4D97-AF65-F5344CB8AC3E}">
        <p14:creationId xmlns:p14="http://schemas.microsoft.com/office/powerpoint/2010/main" val="1706893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9FAAEB8-78F3-4A9F-91E4-CE5FE0C6C844}" type="slidenum">
              <a:rPr lang="fr-FR" smtClean="0"/>
              <a:t>5</a:t>
            </a:fld>
            <a:endParaRPr lang="fr-FR"/>
          </a:p>
        </p:txBody>
      </p:sp>
    </p:spTree>
    <p:extLst>
      <p:ext uri="{BB962C8B-B14F-4D97-AF65-F5344CB8AC3E}">
        <p14:creationId xmlns:p14="http://schemas.microsoft.com/office/powerpoint/2010/main" val="1913227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8600">
              <a:buAutoNum type="arabicPeriod"/>
            </a:pPr>
            <a:r>
              <a:rPr lang="fr-FR" dirty="0"/>
              <a:t>Entrer dans l’eau en chute arrière</a:t>
            </a:r>
          </a:p>
          <a:p>
            <a:pPr marL="228600" indent="-228600">
              <a:buAutoNum type="arabicPeriod"/>
            </a:pPr>
            <a:r>
              <a:rPr lang="fr-FR" dirty="0"/>
              <a:t>Se déplacer sur une distance de 3,50m</a:t>
            </a:r>
          </a:p>
          <a:p>
            <a:pPr marL="228600" indent="-228600">
              <a:buAutoNum type="arabicPeriod"/>
            </a:pPr>
            <a:r>
              <a:rPr lang="fr-FR" dirty="0"/>
              <a:t>Passer sous un obstacle d’1m50</a:t>
            </a:r>
          </a:p>
          <a:p>
            <a:pPr marL="228600" indent="-228600">
              <a:buAutoNum type="arabicPeriod"/>
            </a:pPr>
            <a:r>
              <a:rPr lang="fr-FR" dirty="0"/>
              <a:t>Se déplacer en nage ventrale pour finir la distance de 25m</a:t>
            </a:r>
          </a:p>
          <a:p>
            <a:pPr marL="228600" indent="-228600">
              <a:buAutoNum type="arabicPeriod"/>
            </a:pPr>
            <a:r>
              <a:rPr lang="fr-FR" dirty="0"/>
              <a:t>Au cours de ce déplacement, s’immobiliser verticalement pendant 15 secondes au signal sonore de l’enseignant</a:t>
            </a:r>
          </a:p>
          <a:p>
            <a:pPr marL="228600" indent="-228600">
              <a:buAutoNum type="arabicPeriod"/>
            </a:pPr>
            <a:r>
              <a:rPr lang="fr-FR" dirty="0"/>
              <a:t>Faire demi-tour</a:t>
            </a:r>
          </a:p>
          <a:p>
            <a:pPr marL="228600" indent="-228600">
              <a:buAutoNum type="arabicPeriod"/>
            </a:pPr>
            <a:r>
              <a:rPr lang="fr-FR" dirty="0"/>
              <a:t>Se déplacer en nage dorsal jusqu’à l’obstacle</a:t>
            </a:r>
          </a:p>
          <a:p>
            <a:pPr marL="228600" indent="-228600">
              <a:buAutoNum type="arabicPeriod"/>
            </a:pPr>
            <a:r>
              <a:rPr lang="fr-FR" dirty="0"/>
              <a:t>Au cours du déplacement, au signal de l’enseignant, s’immobiliser sur le dos pendant 15 secondes</a:t>
            </a:r>
          </a:p>
          <a:p>
            <a:pPr marL="228600" indent="-228600">
              <a:buAutoNum type="arabicPeriod"/>
            </a:pPr>
            <a:r>
              <a:rPr lang="fr-FR" dirty="0"/>
              <a:t>Passer</a:t>
            </a:r>
            <a:r>
              <a:rPr lang="fr-FR" baseline="0" dirty="0"/>
              <a:t> sous l’obstacle</a:t>
            </a:r>
          </a:p>
          <a:p>
            <a:pPr marL="228600" indent="-228600">
              <a:buAutoNum type="arabicPeriod"/>
            </a:pPr>
            <a:r>
              <a:rPr lang="fr-FR" baseline="0" dirty="0"/>
              <a:t>Rejoindre l’échelle et remonter</a:t>
            </a:r>
            <a:endParaRPr lang="fr-FR" dirty="0"/>
          </a:p>
        </p:txBody>
      </p:sp>
      <p:sp>
        <p:nvSpPr>
          <p:cNvPr id="4" name="Espace réservé du numéro de diapositive 3"/>
          <p:cNvSpPr>
            <a:spLocks noGrp="1"/>
          </p:cNvSpPr>
          <p:nvPr>
            <p:ph type="sldNum" sz="quarter" idx="10"/>
          </p:nvPr>
        </p:nvSpPr>
        <p:spPr/>
        <p:txBody>
          <a:bodyPr/>
          <a:lstStyle/>
          <a:p>
            <a:fld id="{59FAAEB8-78F3-4A9F-91E4-CE5FE0C6C844}" type="slidenum">
              <a:rPr lang="fr-FR" smtClean="0"/>
              <a:t>7</a:t>
            </a:fld>
            <a:endParaRPr lang="fr-FR"/>
          </a:p>
        </p:txBody>
      </p:sp>
    </p:spTree>
    <p:extLst>
      <p:ext uri="{BB962C8B-B14F-4D97-AF65-F5344CB8AC3E}">
        <p14:creationId xmlns:p14="http://schemas.microsoft.com/office/powerpoint/2010/main" val="2804492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8600">
              <a:buAutoNum type="arabicPeriod"/>
            </a:pPr>
            <a:endParaRPr lang="fr-FR" dirty="0"/>
          </a:p>
        </p:txBody>
      </p:sp>
      <p:sp>
        <p:nvSpPr>
          <p:cNvPr id="4" name="Espace réservé du numéro de diapositive 3"/>
          <p:cNvSpPr>
            <a:spLocks noGrp="1"/>
          </p:cNvSpPr>
          <p:nvPr>
            <p:ph type="sldNum" sz="quarter" idx="10"/>
          </p:nvPr>
        </p:nvSpPr>
        <p:spPr/>
        <p:txBody>
          <a:bodyPr/>
          <a:lstStyle/>
          <a:p>
            <a:fld id="{59FAAEB8-78F3-4A9F-91E4-CE5FE0C6C844}" type="slidenum">
              <a:rPr lang="fr-FR" smtClean="0"/>
              <a:t>8</a:t>
            </a:fld>
            <a:endParaRPr lang="fr-FR"/>
          </a:p>
        </p:txBody>
      </p:sp>
    </p:spTree>
    <p:extLst>
      <p:ext uri="{BB962C8B-B14F-4D97-AF65-F5344CB8AC3E}">
        <p14:creationId xmlns:p14="http://schemas.microsoft.com/office/powerpoint/2010/main" val="2473246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endParaRPr lang="fr-FR" dirty="0"/>
          </a:p>
        </p:txBody>
      </p:sp>
      <p:sp>
        <p:nvSpPr>
          <p:cNvPr id="4" name="Espace réservé du numéro de diapositive 3"/>
          <p:cNvSpPr>
            <a:spLocks noGrp="1"/>
          </p:cNvSpPr>
          <p:nvPr>
            <p:ph type="sldNum" sz="quarter" idx="10"/>
          </p:nvPr>
        </p:nvSpPr>
        <p:spPr/>
        <p:txBody>
          <a:bodyPr/>
          <a:lstStyle/>
          <a:p>
            <a:fld id="{59FAAEB8-78F3-4A9F-91E4-CE5FE0C6C844}" type="slidenum">
              <a:rPr lang="fr-FR" smtClean="0"/>
              <a:t>9</a:t>
            </a:fld>
            <a:endParaRPr lang="fr-FR"/>
          </a:p>
        </p:txBody>
      </p:sp>
    </p:spTree>
    <p:extLst>
      <p:ext uri="{BB962C8B-B14F-4D97-AF65-F5344CB8AC3E}">
        <p14:creationId xmlns:p14="http://schemas.microsoft.com/office/powerpoint/2010/main" val="4059865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endParaRPr lang="fr-FR" dirty="0"/>
          </a:p>
        </p:txBody>
      </p:sp>
      <p:sp>
        <p:nvSpPr>
          <p:cNvPr id="4" name="Espace réservé du numéro de diapositive 3"/>
          <p:cNvSpPr>
            <a:spLocks noGrp="1"/>
          </p:cNvSpPr>
          <p:nvPr>
            <p:ph type="sldNum" sz="quarter" idx="10"/>
          </p:nvPr>
        </p:nvSpPr>
        <p:spPr/>
        <p:txBody>
          <a:bodyPr/>
          <a:lstStyle/>
          <a:p>
            <a:fld id="{59FAAEB8-78F3-4A9F-91E4-CE5FE0C6C844}" type="slidenum">
              <a:rPr lang="fr-FR" smtClean="0"/>
              <a:t>10</a:t>
            </a:fld>
            <a:endParaRPr lang="fr-FR"/>
          </a:p>
        </p:txBody>
      </p:sp>
    </p:spTree>
    <p:extLst>
      <p:ext uri="{BB962C8B-B14F-4D97-AF65-F5344CB8AC3E}">
        <p14:creationId xmlns:p14="http://schemas.microsoft.com/office/powerpoint/2010/main" val="4199600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None/>
            </a:pPr>
            <a:endParaRPr lang="fr-FR" dirty="0"/>
          </a:p>
        </p:txBody>
      </p:sp>
      <p:sp>
        <p:nvSpPr>
          <p:cNvPr id="4" name="Espace réservé du numéro de diapositive 3"/>
          <p:cNvSpPr>
            <a:spLocks noGrp="1"/>
          </p:cNvSpPr>
          <p:nvPr>
            <p:ph type="sldNum" sz="quarter" idx="10"/>
          </p:nvPr>
        </p:nvSpPr>
        <p:spPr/>
        <p:txBody>
          <a:bodyPr/>
          <a:lstStyle/>
          <a:p>
            <a:fld id="{59FAAEB8-78F3-4A9F-91E4-CE5FE0C6C844}" type="slidenum">
              <a:rPr lang="fr-FR" smtClean="0"/>
              <a:t>11</a:t>
            </a:fld>
            <a:endParaRPr lang="fr-FR"/>
          </a:p>
        </p:txBody>
      </p:sp>
    </p:spTree>
    <p:extLst>
      <p:ext uri="{BB962C8B-B14F-4D97-AF65-F5344CB8AC3E}">
        <p14:creationId xmlns:p14="http://schemas.microsoft.com/office/powerpoint/2010/main" val="2354673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fr-FR"/>
              <a:t>Modifiez le style du titre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73302334-7E8B-4320-A1E2-4B05AC15A670}" type="datetimeFigureOut">
              <a:rPr lang="fr-FR" smtClean="0"/>
              <a:pPr/>
              <a:t>13/09/2025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1230746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fr-FR"/>
              <a:t>Modifiez le style du titre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73302334-7E8B-4320-A1E2-4B05AC15A670}" type="datetimeFigureOut">
              <a:rPr lang="fr-FR" smtClean="0"/>
              <a:pPr/>
              <a:t>13/09/2025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739724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fr-FR"/>
              <a:t>Modifiez le style du titre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3302334-7E8B-4320-A1E2-4B05AC15A670}" type="datetimeFigureOut">
              <a:rPr lang="fr-FR" smtClean="0"/>
              <a:pPr/>
              <a:t>13/09/2025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2801306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3302334-7E8B-4320-A1E2-4B05AC15A670}" type="datetimeFigureOut">
              <a:rPr lang="fr-FR" smtClean="0"/>
              <a:pPr/>
              <a:t>13/09/2025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8582E2-60D7-40E7-AECB-CED9E7320F8D}" type="slidenum">
              <a:rPr lang="fr-FR" smtClean="0"/>
              <a:pPr/>
              <a:t>‹N°›</a:t>
            </a:fld>
            <a:endParaRPr lang="fr-F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45502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fr-FR"/>
              <a:t>Modifiez le style du titre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3302334-7E8B-4320-A1E2-4B05AC15A670}" type="datetimeFigureOut">
              <a:rPr lang="fr-FR" smtClean="0"/>
              <a:pPr/>
              <a:t>13/09/2025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304696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3302334-7E8B-4320-A1E2-4B05AC15A670}" type="datetimeFigureOut">
              <a:rPr lang="fr-FR" smtClean="0"/>
              <a:pPr/>
              <a:t>13/09/2025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8582E2-60D7-40E7-AECB-CED9E7320F8D}" type="slidenum">
              <a:rPr lang="fr-FR" smtClean="0"/>
              <a:pPr/>
              <a:t>‹N°›</a:t>
            </a:fld>
            <a:endParaRPr lang="fr-F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23747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3302334-7E8B-4320-A1E2-4B05AC15A670}" type="datetimeFigureOut">
              <a:rPr lang="fr-FR" smtClean="0"/>
              <a:pPr/>
              <a:t>13/09/2025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2108291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fr-FR"/>
              <a:t>Modifiez le style du titre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3302334-7E8B-4320-A1E2-4B05AC15A670}" type="datetimeFigureOut">
              <a:rPr lang="fr-FR" smtClean="0"/>
              <a:pPr/>
              <a:t>13/09/2025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2512829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fr-FR"/>
              <a:t>Modifiez le style du titre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3302334-7E8B-4320-A1E2-4B05AC15A670}" type="datetimeFigureOut">
              <a:rPr lang="fr-FR" smtClean="0"/>
              <a:pPr/>
              <a:t>13/09/2025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2732340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fr-FR"/>
              <a:t>Modifiez le style du titre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3302334-7E8B-4320-A1E2-4B05AC15A670}" type="datetimeFigureOut">
              <a:rPr lang="fr-FR" smtClean="0"/>
              <a:pPr/>
              <a:t>13/09/2025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3496132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3302334-7E8B-4320-A1E2-4B05AC15A670}" type="datetimeFigureOut">
              <a:rPr lang="fr-FR" smtClean="0"/>
              <a:pPr/>
              <a:t>13/09/2025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4028910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a:t>Modifiez le style du titre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3302334-7E8B-4320-A1E2-4B05AC15A670}" type="datetimeFigureOut">
              <a:rPr lang="fr-FR" smtClean="0"/>
              <a:pPr/>
              <a:t>13/09/2025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240451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a:t>Modifiez le style du titre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3302334-7E8B-4320-A1E2-4B05AC15A670}" type="datetimeFigureOut">
              <a:rPr lang="fr-FR" smtClean="0"/>
              <a:pPr/>
              <a:t>13/09/2025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3596997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a:t>Modifiez le style du titre</a:t>
            </a:r>
            <a:endParaRPr lang="en-US" dirty="0"/>
          </a:p>
        </p:txBody>
      </p:sp>
      <p:sp>
        <p:nvSpPr>
          <p:cNvPr id="3" name="Date Placeholder 2"/>
          <p:cNvSpPr>
            <a:spLocks noGrp="1"/>
          </p:cNvSpPr>
          <p:nvPr>
            <p:ph type="dt" sz="half" idx="10"/>
          </p:nvPr>
        </p:nvSpPr>
        <p:spPr/>
        <p:txBody>
          <a:bodyPr/>
          <a:lstStyle/>
          <a:p>
            <a:fld id="{73302334-7E8B-4320-A1E2-4B05AC15A670}" type="datetimeFigureOut">
              <a:rPr lang="fr-FR" smtClean="0"/>
              <a:pPr/>
              <a:t>13/09/2025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130961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02334-7E8B-4320-A1E2-4B05AC15A670}" type="datetimeFigureOut">
              <a:rPr lang="fr-FR" smtClean="0"/>
              <a:pPr/>
              <a:t>13/09/2025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3293994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3302334-7E8B-4320-A1E2-4B05AC15A670}" type="datetimeFigureOut">
              <a:rPr lang="fr-FR" smtClean="0"/>
              <a:pPr/>
              <a:t>13/09/2025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1341156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fr-FR"/>
              <a:t>Modifiez le style du titre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3302334-7E8B-4320-A1E2-4B05AC15A670}" type="datetimeFigureOut">
              <a:rPr lang="fr-FR" smtClean="0"/>
              <a:pPr/>
              <a:t>13/09/2025</a:t>
            </a:fld>
            <a:endParaRPr lang="fr-FR"/>
          </a:p>
        </p:txBody>
      </p:sp>
      <p:sp>
        <p:nvSpPr>
          <p:cNvPr id="6" name="Footer Placeholder 5"/>
          <p:cNvSpPr>
            <a:spLocks noGrp="1"/>
          </p:cNvSpPr>
          <p:nvPr>
            <p:ph type="ftr" sz="quarter" idx="11"/>
          </p:nvPr>
        </p:nvSpPr>
        <p:spPr>
          <a:xfrm>
            <a:off x="533400" y="6172200"/>
            <a:ext cx="5811724" cy="365125"/>
          </a:xfrm>
        </p:spPr>
        <p:txBody>
          <a:bodyPr/>
          <a:lstStyle/>
          <a:p>
            <a:endParaRPr lang="fr-FR"/>
          </a:p>
        </p:txBody>
      </p:sp>
      <p:sp>
        <p:nvSpPr>
          <p:cNvPr id="7" name="Slide Number Placeholder 6"/>
          <p:cNvSpPr>
            <a:spLocks noGrp="1"/>
          </p:cNvSpPr>
          <p:nvPr>
            <p:ph type="sldNum" sz="quarter" idx="12"/>
          </p:nvPr>
        </p:nvSpPr>
        <p:spPr/>
        <p:txBody>
          <a:bodyPr/>
          <a:lstStyle/>
          <a:p>
            <a:fld id="{108582E2-60D7-40E7-AECB-CED9E7320F8D}" type="slidenum">
              <a:rPr lang="fr-FR" smtClean="0"/>
              <a:pPr/>
              <a:t>‹N°›</a:t>
            </a:fld>
            <a:endParaRPr lang="fr-FR"/>
          </a:p>
        </p:txBody>
      </p:sp>
    </p:spTree>
    <p:extLst>
      <p:ext uri="{BB962C8B-B14F-4D97-AF65-F5344CB8AC3E}">
        <p14:creationId xmlns:p14="http://schemas.microsoft.com/office/powerpoint/2010/main" val="2217476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3302334-7E8B-4320-A1E2-4B05AC15A670}" type="datetimeFigureOut">
              <a:rPr lang="fr-FR" smtClean="0"/>
              <a:pPr/>
              <a:t>13/09/2025</a:t>
            </a:fld>
            <a:endParaRPr lang="fr-F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108582E2-60D7-40E7-AECB-CED9E7320F8D}" type="slidenum">
              <a:rPr lang="fr-FR" smtClean="0"/>
              <a:pPr/>
              <a:t>‹N°›</a:t>
            </a:fld>
            <a:endParaRPr lang="fr-FR"/>
          </a:p>
        </p:txBody>
      </p:sp>
    </p:spTree>
    <p:extLst>
      <p:ext uri="{BB962C8B-B14F-4D97-AF65-F5344CB8AC3E}">
        <p14:creationId xmlns:p14="http://schemas.microsoft.com/office/powerpoint/2010/main" val="3025535101"/>
      </p:ext>
    </p:extLst>
  </p:cSld>
  <p:clrMap bg1="dk1" tx1="lt1" bg2="dk2"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sports.gouv.fr/le-plan-de-prevention-des-noyades-et-de-developpement-de-l-aisance-aquatique-1129"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Fonctions%20motrices.pdf" TargetMode="External"/><Relationship Id="rId1" Type="http://schemas.openxmlformats.org/officeDocument/2006/relationships/slideLayout" Target="../slideLayouts/slideLayout1.xml"/><Relationship Id="rId4" Type="http://schemas.openxmlformats.org/officeDocument/2006/relationships/hyperlink" Target="Pbs%20fdtx%20nageur%20-%20terrien.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Photos%20vestiaires%20et%20bassin"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file:///C:\Documents\Formations%20p&#233;dagogiques\2023-2024\C1\Natation\Aisance%20Aquatique%20Valdahon%20Bambinos%20100124"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MODULE%20AISANCE%20AQUATIQUE%20C1C2.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03%20-%20Note_apprentissage.pdf"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Vid&#233;os%20entr&#233;es%20d&#233;p%20immers"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Evaluations.pdf"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charte_accompagnateur.pdf"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Picto%20natation" TargetMode="External"/><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ladigitale.dev/digiview/#/v/663dc0e3bb961"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6858000"/>
          </a:xfrm>
        </p:spPr>
        <p:txBody>
          <a:bodyPr anchor="ctr">
            <a:normAutofit/>
          </a:bodyPr>
          <a:lstStyle/>
          <a:p>
            <a:pPr algn="ctr"/>
            <a:r>
              <a:rPr lang="fr-FR" sz="6600" dirty="0"/>
              <a:t>FORMATION Natation</a:t>
            </a:r>
            <a:br>
              <a:rPr lang="fr-FR" sz="6600" dirty="0"/>
            </a:br>
            <a:br>
              <a:rPr lang="fr-FR" sz="6600" dirty="0"/>
            </a:br>
            <a:br>
              <a:rPr lang="fr-FR" sz="6600" dirty="0"/>
            </a:br>
            <a:r>
              <a:rPr lang="fr-FR" sz="4800" dirty="0"/>
              <a:t>Aisance Aquatique</a:t>
            </a:r>
            <a:br>
              <a:rPr lang="fr-FR" sz="4800" dirty="0"/>
            </a:br>
            <a:r>
              <a:rPr lang="fr-FR" sz="4800" dirty="0"/>
              <a:t>Savoir Nager</a:t>
            </a:r>
            <a:endParaRPr lang="fr-FR" sz="6600" dirty="0"/>
          </a:p>
        </p:txBody>
      </p:sp>
      <p:sp>
        <p:nvSpPr>
          <p:cNvPr id="4" name="ZoneTexte 3">
            <a:extLst>
              <a:ext uri="{FF2B5EF4-FFF2-40B4-BE49-F238E27FC236}">
                <a16:creationId xmlns:a16="http://schemas.microsoft.com/office/drawing/2014/main" id="{55D5ABD0-60D1-41F6-B32B-B7E3B41C68C9}"/>
              </a:ext>
            </a:extLst>
          </p:cNvPr>
          <p:cNvSpPr txBox="1"/>
          <p:nvPr/>
        </p:nvSpPr>
        <p:spPr>
          <a:xfrm>
            <a:off x="-20877" y="2708920"/>
            <a:ext cx="9115012" cy="369332"/>
          </a:xfrm>
          <a:prstGeom prst="rect">
            <a:avLst/>
          </a:prstGeom>
          <a:noFill/>
        </p:spPr>
        <p:txBody>
          <a:bodyPr wrap="square" rtlCol="0">
            <a:spAutoFit/>
          </a:bodyPr>
          <a:lstStyle/>
          <a:p>
            <a:pPr algn="ctr"/>
            <a:r>
              <a:rPr lang="fr-FR" i="1" dirty="0"/>
              <a:t>Bassin des portes du Haut-Doubs</a:t>
            </a:r>
          </a:p>
        </p:txBody>
      </p:sp>
      <p:sp>
        <p:nvSpPr>
          <p:cNvPr id="5" name="ZoneTexte 4">
            <a:extLst>
              <a:ext uri="{FF2B5EF4-FFF2-40B4-BE49-F238E27FC236}">
                <a16:creationId xmlns:a16="http://schemas.microsoft.com/office/drawing/2014/main" id="{93C04B61-14F8-45D6-910A-D3824A23423B}"/>
              </a:ext>
            </a:extLst>
          </p:cNvPr>
          <p:cNvSpPr txBox="1"/>
          <p:nvPr/>
        </p:nvSpPr>
        <p:spPr>
          <a:xfrm>
            <a:off x="0" y="6507704"/>
            <a:ext cx="9115012" cy="369332"/>
          </a:xfrm>
          <a:prstGeom prst="rect">
            <a:avLst/>
          </a:prstGeom>
          <a:noFill/>
        </p:spPr>
        <p:txBody>
          <a:bodyPr wrap="square" rtlCol="0">
            <a:spAutoFit/>
          </a:bodyPr>
          <a:lstStyle/>
          <a:p>
            <a:pPr algn="r"/>
            <a:r>
              <a:rPr lang="fr-FR" i="1" dirty="0"/>
              <a:t>Besançon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oneTexte 2"/>
          <p:cNvSpPr txBox="1"/>
          <p:nvPr/>
        </p:nvSpPr>
        <p:spPr>
          <a:xfrm>
            <a:off x="1151620" y="188640"/>
            <a:ext cx="6840760" cy="1200329"/>
          </a:xfrm>
          <a:prstGeom prst="rect">
            <a:avLst/>
          </a:prstGeom>
          <a:noFill/>
        </p:spPr>
        <p:txBody>
          <a:bodyPr wrap="square" rtlCol="0">
            <a:spAutoFit/>
          </a:bodyPr>
          <a:lstStyle/>
          <a:p>
            <a:pPr algn="ctr"/>
            <a:r>
              <a:rPr lang="fr-FR" sz="3600" dirty="0"/>
              <a:t>2 - La nouvelle circulaire</a:t>
            </a:r>
          </a:p>
          <a:p>
            <a:pPr algn="ctr"/>
            <a:r>
              <a:rPr lang="fr-FR" sz="3600" dirty="0"/>
              <a:t>Le curriculum de formation</a:t>
            </a:r>
          </a:p>
        </p:txBody>
      </p:sp>
      <p:sp>
        <p:nvSpPr>
          <p:cNvPr id="4" name="ZoneTexte 3"/>
          <p:cNvSpPr txBox="1"/>
          <p:nvPr/>
        </p:nvSpPr>
        <p:spPr>
          <a:xfrm>
            <a:off x="215516" y="1388969"/>
            <a:ext cx="8712968" cy="5262979"/>
          </a:xfrm>
          <a:prstGeom prst="rect">
            <a:avLst/>
          </a:prstGeom>
          <a:noFill/>
        </p:spPr>
        <p:txBody>
          <a:bodyPr wrap="square" rtlCol="0">
            <a:spAutoFit/>
          </a:bodyPr>
          <a:lstStyle/>
          <a:p>
            <a:r>
              <a:rPr lang="fr-FR" sz="2800" u="sng" dirty="0"/>
              <a:t>Les certifications nécessaire à la pratique des sports nautiques : </a:t>
            </a:r>
            <a:r>
              <a:rPr lang="fr-FR" sz="2800" u="sng" dirty="0" err="1"/>
              <a:t>Pass</a:t>
            </a:r>
            <a:r>
              <a:rPr lang="fr-FR" sz="2800" u="sng" dirty="0"/>
              <a:t> nautique (piscine ou lieu de pratique)</a:t>
            </a:r>
          </a:p>
          <a:p>
            <a:endParaRPr lang="fr-FR" sz="2800" u="sng" dirty="0"/>
          </a:p>
          <a:p>
            <a:pPr marL="342900" indent="-342900">
              <a:buFontTx/>
              <a:buChar char="-"/>
            </a:pPr>
            <a:r>
              <a:rPr lang="fr-FR" sz="2800" dirty="0"/>
              <a:t>Sauter dans l’eau</a:t>
            </a:r>
          </a:p>
          <a:p>
            <a:pPr marL="342900" indent="-342900">
              <a:buFontTx/>
              <a:buChar char="-"/>
            </a:pPr>
            <a:r>
              <a:rPr lang="fr-FR" sz="2800" dirty="0"/>
              <a:t>Rester immobile sur le dos pendant 5 s</a:t>
            </a:r>
          </a:p>
          <a:p>
            <a:pPr marL="342900" indent="-342900">
              <a:buFontTx/>
              <a:buChar char="-"/>
            </a:pPr>
            <a:r>
              <a:rPr lang="fr-FR" sz="2800" dirty="0"/>
              <a:t>S’immobiliser verticalement pendant 5 s</a:t>
            </a:r>
          </a:p>
          <a:p>
            <a:pPr marL="342900" indent="-342900">
              <a:buFontTx/>
              <a:buChar char="-"/>
            </a:pPr>
            <a:r>
              <a:rPr lang="fr-FR" sz="2800" dirty="0"/>
              <a:t>Nager sur le ventre pendant 20 m</a:t>
            </a:r>
          </a:p>
          <a:p>
            <a:pPr marL="342900" indent="-342900">
              <a:buFontTx/>
              <a:buChar char="-"/>
            </a:pPr>
            <a:r>
              <a:rPr lang="fr-FR" sz="2800" dirty="0"/>
              <a:t>Passer sous un obstacle</a:t>
            </a:r>
          </a:p>
          <a:p>
            <a:pPr marL="342900" indent="-342900">
              <a:buFontTx/>
              <a:buChar char="-"/>
            </a:pPr>
            <a:endParaRPr lang="fr-FR" sz="2800" dirty="0"/>
          </a:p>
          <a:p>
            <a:r>
              <a:rPr lang="fr-FR" sz="2800" dirty="0"/>
              <a:t>Ce test peut être réaliser dès la GS. Il peut être réaliser avec ou sans brassière de sécurité.</a:t>
            </a:r>
          </a:p>
        </p:txBody>
      </p:sp>
    </p:spTree>
    <p:extLst>
      <p:ext uri="{BB962C8B-B14F-4D97-AF65-F5344CB8AC3E}">
        <p14:creationId xmlns:p14="http://schemas.microsoft.com/office/powerpoint/2010/main" val="1579604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oneTexte 2"/>
          <p:cNvSpPr txBox="1"/>
          <p:nvPr/>
        </p:nvSpPr>
        <p:spPr>
          <a:xfrm>
            <a:off x="1151620" y="188640"/>
            <a:ext cx="6840760" cy="646331"/>
          </a:xfrm>
          <a:prstGeom prst="rect">
            <a:avLst/>
          </a:prstGeom>
          <a:noFill/>
        </p:spPr>
        <p:txBody>
          <a:bodyPr wrap="square" rtlCol="0">
            <a:spAutoFit/>
          </a:bodyPr>
          <a:lstStyle/>
          <a:p>
            <a:pPr algn="ctr"/>
            <a:r>
              <a:rPr lang="fr-FR" sz="3600" dirty="0"/>
              <a:t>2 - L’encadrement</a:t>
            </a:r>
          </a:p>
        </p:txBody>
      </p:sp>
      <p:pic>
        <p:nvPicPr>
          <p:cNvPr id="5" name="Image 4">
            <a:extLst>
              <a:ext uri="{FF2B5EF4-FFF2-40B4-BE49-F238E27FC236}">
                <a16:creationId xmlns:a16="http://schemas.microsoft.com/office/drawing/2014/main" id="{30872943-7947-4653-A5D4-7BB3F805D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175" y="1675842"/>
            <a:ext cx="8701650" cy="35063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0246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22575" y="188640"/>
            <a:ext cx="9166575" cy="646331"/>
          </a:xfrm>
          <a:prstGeom prst="rect">
            <a:avLst/>
          </a:prstGeom>
          <a:noFill/>
        </p:spPr>
        <p:txBody>
          <a:bodyPr wrap="square" rtlCol="0">
            <a:spAutoFit/>
          </a:bodyPr>
          <a:lstStyle/>
          <a:p>
            <a:pPr algn="ctr"/>
            <a:r>
              <a:rPr lang="fr-FR" sz="3600" dirty="0"/>
              <a:t>3 – Comprendre l’activité</a:t>
            </a:r>
          </a:p>
        </p:txBody>
      </p:sp>
      <p:pic>
        <p:nvPicPr>
          <p:cNvPr id="4" name="Image 3">
            <a:hlinkClick r:id="rId3"/>
            <a:extLst>
              <a:ext uri="{FF2B5EF4-FFF2-40B4-BE49-F238E27FC236}">
                <a16:creationId xmlns:a16="http://schemas.microsoft.com/office/drawing/2014/main" id="{C97314BD-9959-47B8-94CB-238D27B836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572" y="4681895"/>
            <a:ext cx="2132856" cy="2132856"/>
          </a:xfrm>
          <a:prstGeom prst="rect">
            <a:avLst/>
          </a:prstGeom>
        </p:spPr>
      </p:pic>
      <p:sp>
        <p:nvSpPr>
          <p:cNvPr id="6" name="ZoneTexte 5">
            <a:extLst>
              <a:ext uri="{FF2B5EF4-FFF2-40B4-BE49-F238E27FC236}">
                <a16:creationId xmlns:a16="http://schemas.microsoft.com/office/drawing/2014/main" id="{260A87EE-6D33-4EA5-96A9-31B58645A74F}"/>
              </a:ext>
            </a:extLst>
          </p:cNvPr>
          <p:cNvSpPr txBox="1"/>
          <p:nvPr/>
        </p:nvSpPr>
        <p:spPr>
          <a:xfrm>
            <a:off x="-22575" y="1109677"/>
            <a:ext cx="9166575" cy="1384995"/>
          </a:xfrm>
          <a:prstGeom prst="rect">
            <a:avLst/>
          </a:prstGeom>
          <a:noFill/>
        </p:spPr>
        <p:txBody>
          <a:bodyPr wrap="square" rtlCol="0">
            <a:spAutoFit/>
          </a:bodyPr>
          <a:lstStyle/>
          <a:p>
            <a:pPr algn="ctr"/>
            <a:r>
              <a:rPr lang="fr-FR" sz="2800" dirty="0"/>
              <a:t>Le plan de prévention des noyades et de développement de l'Aisance aquatique</a:t>
            </a:r>
          </a:p>
          <a:p>
            <a:pPr algn="ctr"/>
            <a:endParaRPr lang="fr-FR" sz="2800" dirty="0"/>
          </a:p>
        </p:txBody>
      </p:sp>
      <p:pic>
        <p:nvPicPr>
          <p:cNvPr id="9" name="Image 8">
            <a:extLst>
              <a:ext uri="{FF2B5EF4-FFF2-40B4-BE49-F238E27FC236}">
                <a16:creationId xmlns:a16="http://schemas.microsoft.com/office/drawing/2014/main" id="{7212A956-763C-4141-BC10-9660E3CD6A77}"/>
              </a:ext>
            </a:extLst>
          </p:cNvPr>
          <p:cNvPicPr>
            <a:picLocks noChangeAspect="1"/>
          </p:cNvPicPr>
          <p:nvPr/>
        </p:nvPicPr>
        <p:blipFill>
          <a:blip r:embed="rId5"/>
          <a:stretch>
            <a:fillRect/>
          </a:stretch>
        </p:blipFill>
        <p:spPr>
          <a:xfrm>
            <a:off x="2248542" y="2276872"/>
            <a:ext cx="4646916" cy="1584176"/>
          </a:xfrm>
          <a:prstGeom prst="rect">
            <a:avLst/>
          </a:prstGeom>
          <a:ln>
            <a:noFill/>
          </a:ln>
          <a:effectLst>
            <a:outerShdw blurRad="292100" dist="139700" dir="2700000" algn="tl" rotWithShape="0">
              <a:srgbClr val="333333">
                <a:alpha val="65000"/>
              </a:srgbClr>
            </a:outerShdw>
          </a:effectLst>
        </p:spPr>
      </p:pic>
      <p:sp>
        <p:nvSpPr>
          <p:cNvPr id="10" name="ZoneTexte 9">
            <a:extLst>
              <a:ext uri="{FF2B5EF4-FFF2-40B4-BE49-F238E27FC236}">
                <a16:creationId xmlns:a16="http://schemas.microsoft.com/office/drawing/2014/main" id="{48526291-1E61-46CE-9694-8D9CA11777FB}"/>
              </a:ext>
            </a:extLst>
          </p:cNvPr>
          <p:cNvSpPr txBox="1"/>
          <p:nvPr/>
        </p:nvSpPr>
        <p:spPr>
          <a:xfrm>
            <a:off x="0" y="4158675"/>
            <a:ext cx="9166575" cy="523220"/>
          </a:xfrm>
          <a:prstGeom prst="rect">
            <a:avLst/>
          </a:prstGeom>
          <a:noFill/>
        </p:spPr>
        <p:txBody>
          <a:bodyPr wrap="square" rtlCol="0">
            <a:spAutoFit/>
          </a:bodyPr>
          <a:lstStyle/>
          <a:p>
            <a:pPr algn="ctr"/>
            <a:r>
              <a:rPr lang="fr-FR" sz="2800" dirty="0"/>
              <a:t>Un tutoriel pour les familles : 7 vidéos didactiques</a:t>
            </a:r>
          </a:p>
        </p:txBody>
      </p:sp>
    </p:spTree>
    <p:extLst>
      <p:ext uri="{BB962C8B-B14F-4D97-AF65-F5344CB8AC3E}">
        <p14:creationId xmlns:p14="http://schemas.microsoft.com/office/powerpoint/2010/main" val="111381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22575" y="188640"/>
            <a:ext cx="9166575" cy="1200329"/>
          </a:xfrm>
          <a:prstGeom prst="rect">
            <a:avLst/>
          </a:prstGeom>
          <a:noFill/>
        </p:spPr>
        <p:txBody>
          <a:bodyPr wrap="square" rtlCol="0">
            <a:spAutoFit/>
          </a:bodyPr>
          <a:lstStyle/>
          <a:p>
            <a:pPr algn="ctr"/>
            <a:r>
              <a:rPr lang="fr-FR" sz="3600" dirty="0"/>
              <a:t>3.1 – Les enjeux physiques et biomécaniques</a:t>
            </a:r>
          </a:p>
        </p:txBody>
      </p:sp>
      <p:sp>
        <p:nvSpPr>
          <p:cNvPr id="5" name="ZoneTexte 4"/>
          <p:cNvSpPr txBox="1"/>
          <p:nvPr/>
        </p:nvSpPr>
        <p:spPr>
          <a:xfrm>
            <a:off x="323528" y="1628800"/>
            <a:ext cx="8568952" cy="4401205"/>
          </a:xfrm>
          <a:prstGeom prst="rect">
            <a:avLst/>
          </a:prstGeom>
          <a:noFill/>
        </p:spPr>
        <p:txBody>
          <a:bodyPr wrap="square" rtlCol="0">
            <a:spAutoFit/>
          </a:bodyPr>
          <a:lstStyle/>
          <a:p>
            <a:pPr marL="285750" indent="-285750">
              <a:buFontTx/>
              <a:buChar char="-"/>
            </a:pPr>
            <a:r>
              <a:rPr lang="fr-FR" sz="2800" dirty="0"/>
              <a:t>Le corps flotte dans l’eau</a:t>
            </a:r>
          </a:p>
          <a:p>
            <a:pPr marL="285750" indent="-285750">
              <a:buFontTx/>
              <a:buChar char="-"/>
            </a:pPr>
            <a:r>
              <a:rPr lang="fr-FR" sz="2800" dirty="0"/>
              <a:t>La portance est meilleure en position horizontale</a:t>
            </a:r>
          </a:p>
          <a:p>
            <a:pPr marL="285750" indent="-285750">
              <a:buFontTx/>
              <a:buChar char="-"/>
            </a:pPr>
            <a:r>
              <a:rPr lang="fr-FR" sz="2800" dirty="0"/>
              <a:t>Identifier la poussée d’Archimède et l’utiliser</a:t>
            </a:r>
          </a:p>
          <a:p>
            <a:pPr marL="285750" indent="-285750">
              <a:buFontTx/>
              <a:buChar char="-"/>
            </a:pPr>
            <a:r>
              <a:rPr lang="fr-FR" sz="2800" dirty="0"/>
              <a:t>Dans une position passive d’équilibre en flottaison, les voies aériennes sont le plus souvent immergées (impression de ne pas flotter), sauf en équilibre dorsal</a:t>
            </a:r>
          </a:p>
          <a:p>
            <a:pPr marL="285750" indent="-285750">
              <a:buFontTx/>
              <a:buChar char="-"/>
            </a:pPr>
            <a:r>
              <a:rPr lang="fr-FR" sz="2800" dirty="0"/>
              <a:t>Les élèves les plus maigres flottent moins bien (les tissus adipeux flottent mieux)</a:t>
            </a:r>
          </a:p>
        </p:txBody>
      </p:sp>
    </p:spTree>
    <p:extLst>
      <p:ext uri="{BB962C8B-B14F-4D97-AF65-F5344CB8AC3E}">
        <p14:creationId xmlns:p14="http://schemas.microsoft.com/office/powerpoint/2010/main" val="146748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0" y="404664"/>
            <a:ext cx="9252520" cy="1200329"/>
          </a:xfrm>
          <a:prstGeom prst="rect">
            <a:avLst/>
          </a:prstGeom>
          <a:noFill/>
        </p:spPr>
        <p:txBody>
          <a:bodyPr wrap="square" rtlCol="0">
            <a:spAutoFit/>
          </a:bodyPr>
          <a:lstStyle/>
          <a:p>
            <a:pPr algn="ctr"/>
            <a:r>
              <a:rPr lang="fr-FR" sz="3600" dirty="0"/>
              <a:t>3.2 – L’enjeu moteur pour les élèves</a:t>
            </a:r>
          </a:p>
          <a:p>
            <a:pPr algn="ctr"/>
            <a:r>
              <a:rPr lang="fr-FR" sz="3600" dirty="0"/>
              <a:t>La modification de l’équilibre</a:t>
            </a:r>
          </a:p>
        </p:txBody>
      </p:sp>
      <p:graphicFrame>
        <p:nvGraphicFramePr>
          <p:cNvPr id="4" name="Tableau 3"/>
          <p:cNvGraphicFramePr>
            <a:graphicFrameLocks noGrp="1"/>
          </p:cNvGraphicFramePr>
          <p:nvPr>
            <p:extLst>
              <p:ext uri="{D42A27DB-BD31-4B8C-83A1-F6EECF244321}">
                <p14:modId xmlns:p14="http://schemas.microsoft.com/office/powerpoint/2010/main" val="2487355354"/>
              </p:ext>
            </p:extLst>
          </p:nvPr>
        </p:nvGraphicFramePr>
        <p:xfrm>
          <a:off x="395536" y="3068960"/>
          <a:ext cx="8158690" cy="2831460"/>
        </p:xfrm>
        <a:graphic>
          <a:graphicData uri="http://schemas.openxmlformats.org/drawingml/2006/table">
            <a:tbl>
              <a:tblPr firstRow="1" bandRow="1">
                <a:tableStyleId>{5C22544A-7EE6-4342-B048-85BDC9FD1C3A}</a:tableStyleId>
              </a:tblPr>
              <a:tblGrid>
                <a:gridCol w="381826">
                  <a:extLst>
                    <a:ext uri="{9D8B030D-6E8A-4147-A177-3AD203B41FA5}">
                      <a16:colId xmlns:a16="http://schemas.microsoft.com/office/drawing/2014/main" val="2656542547"/>
                    </a:ext>
                  </a:extLst>
                </a:gridCol>
                <a:gridCol w="3816424">
                  <a:extLst>
                    <a:ext uri="{9D8B030D-6E8A-4147-A177-3AD203B41FA5}">
                      <a16:colId xmlns:a16="http://schemas.microsoft.com/office/drawing/2014/main" val="309702052"/>
                    </a:ext>
                  </a:extLst>
                </a:gridCol>
                <a:gridCol w="3960440">
                  <a:extLst>
                    <a:ext uri="{9D8B030D-6E8A-4147-A177-3AD203B41FA5}">
                      <a16:colId xmlns:a16="http://schemas.microsoft.com/office/drawing/2014/main" val="2678795768"/>
                    </a:ext>
                  </a:extLst>
                </a:gridCol>
              </a:tblGrid>
              <a:tr h="545460">
                <a:tc>
                  <a:txBody>
                    <a:bodyPr/>
                    <a:lstStyle/>
                    <a:p>
                      <a:endParaRPr lang="fr-FR" dirty="0"/>
                    </a:p>
                  </a:txBody>
                  <a:tcPr/>
                </a:tc>
                <a:tc>
                  <a:txBody>
                    <a:bodyPr/>
                    <a:lstStyle/>
                    <a:p>
                      <a:pPr algn="ctr"/>
                      <a:r>
                        <a:rPr lang="fr-FR" sz="2400" dirty="0"/>
                        <a:t>Acquis du terrien</a:t>
                      </a:r>
                    </a:p>
                  </a:txBody>
                  <a:tcPr/>
                </a:tc>
                <a:tc>
                  <a:txBody>
                    <a:bodyPr/>
                    <a:lstStyle/>
                    <a:p>
                      <a:pPr algn="ctr"/>
                      <a:r>
                        <a:rPr lang="fr-FR" sz="2400" dirty="0"/>
                        <a:t>Nouvelles acquisitions</a:t>
                      </a:r>
                    </a:p>
                  </a:txBody>
                  <a:tcPr/>
                </a:tc>
                <a:extLst>
                  <a:ext uri="{0D108BD9-81ED-4DB2-BD59-A6C34878D82A}">
                    <a16:rowId xmlns:a16="http://schemas.microsoft.com/office/drawing/2014/main" val="3589938114"/>
                  </a:ext>
                </a:extLst>
              </a:tr>
              <a:tr h="545460">
                <a:tc>
                  <a:txBody>
                    <a:bodyPr/>
                    <a:lstStyle/>
                    <a:p>
                      <a:pPr algn="ctr"/>
                      <a:r>
                        <a:rPr lang="fr-FR" sz="1100" dirty="0"/>
                        <a:t>EQUILIBRE</a:t>
                      </a:r>
                    </a:p>
                  </a:txBody>
                  <a:tcPr vert="wordArtVert"/>
                </a:tc>
                <a:tc>
                  <a:txBody>
                    <a:bodyPr/>
                    <a:lstStyle/>
                    <a:p>
                      <a:pPr marL="285750" indent="-285750">
                        <a:buFontTx/>
                        <a:buChar char="-"/>
                      </a:pPr>
                      <a:r>
                        <a:rPr lang="fr-FR" sz="2400" dirty="0"/>
                        <a:t>Equilibre vertical</a:t>
                      </a:r>
                    </a:p>
                    <a:p>
                      <a:pPr marL="285750" indent="-285750">
                        <a:buFontTx/>
                        <a:buChar char="-"/>
                      </a:pPr>
                      <a:r>
                        <a:rPr lang="fr-FR" sz="2400" dirty="0"/>
                        <a:t>Tête verticale</a:t>
                      </a:r>
                    </a:p>
                    <a:p>
                      <a:pPr marL="285750" indent="-285750">
                        <a:buFontTx/>
                        <a:buChar char="-"/>
                      </a:pPr>
                      <a:r>
                        <a:rPr lang="fr-FR" sz="2400" dirty="0"/>
                        <a:t>Regard</a:t>
                      </a:r>
                      <a:r>
                        <a:rPr lang="fr-FR" sz="2400" baseline="0" dirty="0"/>
                        <a:t> horizontal</a:t>
                      </a:r>
                    </a:p>
                    <a:p>
                      <a:pPr marL="285750" indent="-285750">
                        <a:buFontTx/>
                        <a:buChar char="-"/>
                      </a:pPr>
                      <a:r>
                        <a:rPr lang="fr-FR" sz="2400" baseline="0" dirty="0"/>
                        <a:t>Appuis plantaires</a:t>
                      </a:r>
                    </a:p>
                    <a:p>
                      <a:pPr marL="285750" indent="-285750">
                        <a:buFontTx/>
                        <a:buChar char="-"/>
                      </a:pPr>
                      <a:r>
                        <a:rPr lang="fr-FR" sz="2400" baseline="0" dirty="0"/>
                        <a:t>Effets de la pesanteur</a:t>
                      </a:r>
                      <a:endParaRPr lang="fr-FR" sz="2400" dirty="0"/>
                    </a:p>
                  </a:txBody>
                  <a:tcPr/>
                </a:tc>
                <a:tc>
                  <a:txBody>
                    <a:bodyPr/>
                    <a:lstStyle/>
                    <a:p>
                      <a:pPr marL="342900" indent="-342900">
                        <a:buFontTx/>
                        <a:buChar char="-"/>
                      </a:pPr>
                      <a:r>
                        <a:rPr lang="fr-FR" sz="2400" dirty="0"/>
                        <a:t>Equilibre horizontal</a:t>
                      </a:r>
                    </a:p>
                    <a:p>
                      <a:pPr marL="342900" indent="-342900">
                        <a:buFontTx/>
                        <a:buChar char="-"/>
                      </a:pPr>
                      <a:r>
                        <a:rPr lang="fr-FR" sz="2400" dirty="0"/>
                        <a:t>Tête horizontale</a:t>
                      </a:r>
                    </a:p>
                    <a:p>
                      <a:pPr marL="342900" indent="-342900">
                        <a:buFontTx/>
                        <a:buChar char="-"/>
                      </a:pPr>
                      <a:r>
                        <a:rPr lang="fr-FR" sz="2400" dirty="0"/>
                        <a:t>Regard vertical</a:t>
                      </a:r>
                    </a:p>
                    <a:p>
                      <a:pPr marL="342900" indent="-342900">
                        <a:buFontTx/>
                        <a:buChar char="-"/>
                      </a:pPr>
                      <a:r>
                        <a:rPr lang="fr-FR" sz="2400" dirty="0"/>
                        <a:t>Plus d’appuis plantaires</a:t>
                      </a:r>
                    </a:p>
                    <a:p>
                      <a:pPr marL="342900" indent="-342900">
                        <a:buFontTx/>
                        <a:buChar char="-"/>
                      </a:pPr>
                      <a:r>
                        <a:rPr lang="fr-FR" sz="2400" dirty="0"/>
                        <a:t>Poussée d’Archimède</a:t>
                      </a:r>
                    </a:p>
                  </a:txBody>
                  <a:tcPr/>
                </a:tc>
                <a:extLst>
                  <a:ext uri="{0D108BD9-81ED-4DB2-BD59-A6C34878D82A}">
                    <a16:rowId xmlns:a16="http://schemas.microsoft.com/office/drawing/2014/main" val="1458990193"/>
                  </a:ext>
                </a:extLst>
              </a:tr>
            </a:tbl>
          </a:graphicData>
        </a:graphic>
      </p:graphicFrame>
      <p:pic>
        <p:nvPicPr>
          <p:cNvPr id="5" name="Image 4">
            <a:hlinkClick r:id="rId2" action="ppaction://hlinkfile"/>
            <a:extLst>
              <a:ext uri="{FF2B5EF4-FFF2-40B4-BE49-F238E27FC236}">
                <a16:creationId xmlns:a16="http://schemas.microsoft.com/office/drawing/2014/main" id="{BBB1428E-EF25-4849-9EC2-248D693B9A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9082" y="1845965"/>
            <a:ext cx="972203" cy="982023"/>
          </a:xfrm>
          <a:prstGeom prst="rect">
            <a:avLst/>
          </a:prstGeom>
        </p:spPr>
      </p:pic>
      <p:pic>
        <p:nvPicPr>
          <p:cNvPr id="6" name="Image 5">
            <a:hlinkClick r:id="rId4" action="ppaction://hlinkfile"/>
            <a:extLst>
              <a:ext uri="{FF2B5EF4-FFF2-40B4-BE49-F238E27FC236}">
                <a16:creationId xmlns:a16="http://schemas.microsoft.com/office/drawing/2014/main" id="{AF68D82F-3883-41A5-B87F-F9EE5A9FE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260" y="1845965"/>
            <a:ext cx="972203" cy="982023"/>
          </a:xfrm>
          <a:prstGeom prst="rect">
            <a:avLst/>
          </a:prstGeom>
        </p:spPr>
      </p:pic>
    </p:spTree>
    <p:extLst>
      <p:ext uri="{BB962C8B-B14F-4D97-AF65-F5344CB8AC3E}">
        <p14:creationId xmlns:p14="http://schemas.microsoft.com/office/powerpoint/2010/main" val="3650970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324544" y="404664"/>
            <a:ext cx="9577064" cy="1200329"/>
          </a:xfrm>
          <a:prstGeom prst="rect">
            <a:avLst/>
          </a:prstGeom>
          <a:noFill/>
        </p:spPr>
        <p:txBody>
          <a:bodyPr wrap="square" rtlCol="0">
            <a:spAutoFit/>
          </a:bodyPr>
          <a:lstStyle/>
          <a:p>
            <a:pPr algn="ctr"/>
            <a:r>
              <a:rPr lang="fr-FR" sz="3600" dirty="0"/>
              <a:t>3.2 – L’enjeu moteur pour les élèves</a:t>
            </a:r>
          </a:p>
          <a:p>
            <a:pPr algn="ctr"/>
            <a:r>
              <a:rPr lang="fr-FR" sz="3600" dirty="0"/>
              <a:t>La modification de la respiration</a:t>
            </a:r>
          </a:p>
        </p:txBody>
      </p:sp>
      <p:graphicFrame>
        <p:nvGraphicFramePr>
          <p:cNvPr id="4" name="Tableau 3"/>
          <p:cNvGraphicFramePr>
            <a:graphicFrameLocks noGrp="1"/>
          </p:cNvGraphicFramePr>
          <p:nvPr>
            <p:extLst>
              <p:ext uri="{D42A27DB-BD31-4B8C-83A1-F6EECF244321}">
                <p14:modId xmlns:p14="http://schemas.microsoft.com/office/powerpoint/2010/main" val="2912129289"/>
              </p:ext>
            </p:extLst>
          </p:nvPr>
        </p:nvGraphicFramePr>
        <p:xfrm>
          <a:off x="395536" y="3068960"/>
          <a:ext cx="8158690" cy="3384376"/>
        </p:xfrm>
        <a:graphic>
          <a:graphicData uri="http://schemas.openxmlformats.org/drawingml/2006/table">
            <a:tbl>
              <a:tblPr firstRow="1" bandRow="1">
                <a:tableStyleId>{5C22544A-7EE6-4342-B048-85BDC9FD1C3A}</a:tableStyleId>
              </a:tblPr>
              <a:tblGrid>
                <a:gridCol w="381826">
                  <a:extLst>
                    <a:ext uri="{9D8B030D-6E8A-4147-A177-3AD203B41FA5}">
                      <a16:colId xmlns:a16="http://schemas.microsoft.com/office/drawing/2014/main" val="2656542547"/>
                    </a:ext>
                  </a:extLst>
                </a:gridCol>
                <a:gridCol w="3816424">
                  <a:extLst>
                    <a:ext uri="{9D8B030D-6E8A-4147-A177-3AD203B41FA5}">
                      <a16:colId xmlns:a16="http://schemas.microsoft.com/office/drawing/2014/main" val="309702052"/>
                    </a:ext>
                  </a:extLst>
                </a:gridCol>
                <a:gridCol w="3960440">
                  <a:extLst>
                    <a:ext uri="{9D8B030D-6E8A-4147-A177-3AD203B41FA5}">
                      <a16:colId xmlns:a16="http://schemas.microsoft.com/office/drawing/2014/main" val="2678795768"/>
                    </a:ext>
                  </a:extLst>
                </a:gridCol>
              </a:tblGrid>
              <a:tr h="748689">
                <a:tc>
                  <a:txBody>
                    <a:bodyPr/>
                    <a:lstStyle/>
                    <a:p>
                      <a:endParaRPr lang="fr-FR" dirty="0"/>
                    </a:p>
                  </a:txBody>
                  <a:tcPr/>
                </a:tc>
                <a:tc>
                  <a:txBody>
                    <a:bodyPr/>
                    <a:lstStyle/>
                    <a:p>
                      <a:pPr algn="ctr"/>
                      <a:r>
                        <a:rPr lang="fr-FR" sz="2400" dirty="0"/>
                        <a:t>Acquis du terrien</a:t>
                      </a:r>
                    </a:p>
                  </a:txBody>
                  <a:tcPr/>
                </a:tc>
                <a:tc>
                  <a:txBody>
                    <a:bodyPr/>
                    <a:lstStyle/>
                    <a:p>
                      <a:pPr algn="ctr"/>
                      <a:r>
                        <a:rPr lang="fr-FR" sz="2400" dirty="0"/>
                        <a:t>Nouvelles acquisitions</a:t>
                      </a:r>
                    </a:p>
                  </a:txBody>
                  <a:tcPr/>
                </a:tc>
                <a:extLst>
                  <a:ext uri="{0D108BD9-81ED-4DB2-BD59-A6C34878D82A}">
                    <a16:rowId xmlns:a16="http://schemas.microsoft.com/office/drawing/2014/main" val="3589938114"/>
                  </a:ext>
                </a:extLst>
              </a:tr>
              <a:tr h="2635687">
                <a:tc>
                  <a:txBody>
                    <a:bodyPr/>
                    <a:lstStyle/>
                    <a:p>
                      <a:pPr algn="ctr"/>
                      <a:r>
                        <a:rPr lang="fr-FR" sz="1100" dirty="0"/>
                        <a:t>RESPIRATION</a:t>
                      </a:r>
                    </a:p>
                  </a:txBody>
                  <a:tcPr vert="wordArtVert"/>
                </a:tc>
                <a:tc>
                  <a:txBody>
                    <a:bodyPr/>
                    <a:lstStyle/>
                    <a:p>
                      <a:pPr marL="285750" indent="-285750">
                        <a:buFontTx/>
                        <a:buChar char="-"/>
                      </a:pPr>
                      <a:r>
                        <a:rPr lang="fr-FR" sz="2400" dirty="0"/>
                        <a:t>Respiration innée</a:t>
                      </a:r>
                    </a:p>
                    <a:p>
                      <a:pPr marL="285750" indent="-285750">
                        <a:buFontTx/>
                        <a:buChar char="-"/>
                      </a:pPr>
                      <a:r>
                        <a:rPr lang="fr-FR" sz="2400" dirty="0"/>
                        <a:t>Inspiration active</a:t>
                      </a:r>
                    </a:p>
                    <a:p>
                      <a:pPr marL="285750" indent="-285750">
                        <a:buFontTx/>
                        <a:buChar char="-"/>
                      </a:pPr>
                      <a:r>
                        <a:rPr lang="fr-FR" sz="2400" dirty="0"/>
                        <a:t>Expiration passive</a:t>
                      </a:r>
                    </a:p>
                  </a:txBody>
                  <a:tcPr anchor="ctr"/>
                </a:tc>
                <a:tc>
                  <a:txBody>
                    <a:bodyPr/>
                    <a:lstStyle/>
                    <a:p>
                      <a:pPr marL="342900" indent="-342900">
                        <a:buFontTx/>
                        <a:buChar char="-"/>
                      </a:pPr>
                      <a:r>
                        <a:rPr lang="fr-FR" sz="2400" dirty="0"/>
                        <a:t>Respiration volontaire</a:t>
                      </a:r>
                      <a:r>
                        <a:rPr lang="fr-FR" sz="2400" baseline="0" dirty="0"/>
                        <a:t> (bouche)</a:t>
                      </a:r>
                    </a:p>
                    <a:p>
                      <a:pPr marL="342900" indent="-342900">
                        <a:buFontTx/>
                        <a:buChar char="-"/>
                      </a:pPr>
                      <a:r>
                        <a:rPr lang="fr-FR" sz="2400" baseline="0" dirty="0"/>
                        <a:t>Inspiration brève (passive)</a:t>
                      </a:r>
                    </a:p>
                    <a:p>
                      <a:pPr marL="342900" indent="-342900">
                        <a:buFontTx/>
                        <a:buChar char="-"/>
                      </a:pPr>
                      <a:r>
                        <a:rPr lang="fr-FR" sz="2400" baseline="0" dirty="0"/>
                        <a:t>Expiration longue (active)</a:t>
                      </a:r>
                      <a:endParaRPr lang="fr-FR" sz="2400" dirty="0"/>
                    </a:p>
                  </a:txBody>
                  <a:tcPr anchor="ctr"/>
                </a:tc>
                <a:extLst>
                  <a:ext uri="{0D108BD9-81ED-4DB2-BD59-A6C34878D82A}">
                    <a16:rowId xmlns:a16="http://schemas.microsoft.com/office/drawing/2014/main" val="1458990193"/>
                  </a:ext>
                </a:extLst>
              </a:tr>
            </a:tbl>
          </a:graphicData>
        </a:graphic>
      </p:graphicFrame>
    </p:spTree>
    <p:extLst>
      <p:ext uri="{BB962C8B-B14F-4D97-AF65-F5344CB8AC3E}">
        <p14:creationId xmlns:p14="http://schemas.microsoft.com/office/powerpoint/2010/main" val="841614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0" y="404664"/>
            <a:ext cx="9252520" cy="1200329"/>
          </a:xfrm>
          <a:prstGeom prst="rect">
            <a:avLst/>
          </a:prstGeom>
          <a:noFill/>
        </p:spPr>
        <p:txBody>
          <a:bodyPr wrap="square" rtlCol="0">
            <a:spAutoFit/>
          </a:bodyPr>
          <a:lstStyle/>
          <a:p>
            <a:pPr algn="ctr"/>
            <a:r>
              <a:rPr lang="fr-FR" sz="3600" dirty="0"/>
              <a:t>3.2 – L’enjeu moteur pour les élèves</a:t>
            </a:r>
          </a:p>
          <a:p>
            <a:pPr algn="ctr"/>
            <a:r>
              <a:rPr lang="fr-FR" sz="3600" dirty="0"/>
              <a:t>La modification de la propulsion</a:t>
            </a:r>
          </a:p>
        </p:txBody>
      </p:sp>
      <p:graphicFrame>
        <p:nvGraphicFramePr>
          <p:cNvPr id="4" name="Tableau 3"/>
          <p:cNvGraphicFramePr>
            <a:graphicFrameLocks noGrp="1"/>
          </p:cNvGraphicFramePr>
          <p:nvPr>
            <p:extLst>
              <p:ext uri="{D42A27DB-BD31-4B8C-83A1-F6EECF244321}">
                <p14:modId xmlns:p14="http://schemas.microsoft.com/office/powerpoint/2010/main" val="3366084150"/>
              </p:ext>
            </p:extLst>
          </p:nvPr>
        </p:nvGraphicFramePr>
        <p:xfrm>
          <a:off x="395536" y="2708920"/>
          <a:ext cx="8158690" cy="3744416"/>
        </p:xfrm>
        <a:graphic>
          <a:graphicData uri="http://schemas.openxmlformats.org/drawingml/2006/table">
            <a:tbl>
              <a:tblPr firstRow="1" bandRow="1">
                <a:tableStyleId>{5C22544A-7EE6-4342-B048-85BDC9FD1C3A}</a:tableStyleId>
              </a:tblPr>
              <a:tblGrid>
                <a:gridCol w="381826">
                  <a:extLst>
                    <a:ext uri="{9D8B030D-6E8A-4147-A177-3AD203B41FA5}">
                      <a16:colId xmlns:a16="http://schemas.microsoft.com/office/drawing/2014/main" val="2656542547"/>
                    </a:ext>
                  </a:extLst>
                </a:gridCol>
                <a:gridCol w="3816424">
                  <a:extLst>
                    <a:ext uri="{9D8B030D-6E8A-4147-A177-3AD203B41FA5}">
                      <a16:colId xmlns:a16="http://schemas.microsoft.com/office/drawing/2014/main" val="309702052"/>
                    </a:ext>
                  </a:extLst>
                </a:gridCol>
                <a:gridCol w="3960440">
                  <a:extLst>
                    <a:ext uri="{9D8B030D-6E8A-4147-A177-3AD203B41FA5}">
                      <a16:colId xmlns:a16="http://schemas.microsoft.com/office/drawing/2014/main" val="2678795768"/>
                    </a:ext>
                  </a:extLst>
                </a:gridCol>
              </a:tblGrid>
              <a:tr h="828337">
                <a:tc>
                  <a:txBody>
                    <a:bodyPr/>
                    <a:lstStyle/>
                    <a:p>
                      <a:endParaRPr lang="fr-FR" dirty="0"/>
                    </a:p>
                  </a:txBody>
                  <a:tcPr/>
                </a:tc>
                <a:tc>
                  <a:txBody>
                    <a:bodyPr/>
                    <a:lstStyle/>
                    <a:p>
                      <a:pPr algn="ctr"/>
                      <a:r>
                        <a:rPr lang="fr-FR" sz="2400" dirty="0"/>
                        <a:t>Acquis du terrien</a:t>
                      </a:r>
                    </a:p>
                  </a:txBody>
                  <a:tcPr/>
                </a:tc>
                <a:tc>
                  <a:txBody>
                    <a:bodyPr/>
                    <a:lstStyle/>
                    <a:p>
                      <a:pPr algn="ctr"/>
                      <a:r>
                        <a:rPr lang="fr-FR" sz="2400" dirty="0"/>
                        <a:t>Nouvelles acquisitions</a:t>
                      </a:r>
                    </a:p>
                  </a:txBody>
                  <a:tcPr/>
                </a:tc>
                <a:extLst>
                  <a:ext uri="{0D108BD9-81ED-4DB2-BD59-A6C34878D82A}">
                    <a16:rowId xmlns:a16="http://schemas.microsoft.com/office/drawing/2014/main" val="3589938114"/>
                  </a:ext>
                </a:extLst>
              </a:tr>
              <a:tr h="2916079">
                <a:tc>
                  <a:txBody>
                    <a:bodyPr/>
                    <a:lstStyle/>
                    <a:p>
                      <a:pPr algn="ctr"/>
                      <a:r>
                        <a:rPr lang="fr-FR" sz="1100" dirty="0"/>
                        <a:t>Propulsion</a:t>
                      </a:r>
                    </a:p>
                  </a:txBody>
                  <a:tcPr vert="wordArtVert"/>
                </a:tc>
                <a:tc>
                  <a:txBody>
                    <a:bodyPr/>
                    <a:lstStyle/>
                    <a:p>
                      <a:pPr marL="285750" indent="-285750">
                        <a:buFontTx/>
                        <a:buChar char="-"/>
                      </a:pPr>
                      <a:r>
                        <a:rPr lang="fr-FR" sz="2400" dirty="0"/>
                        <a:t>Jambes motrices</a:t>
                      </a:r>
                    </a:p>
                    <a:p>
                      <a:pPr marL="285750" indent="-285750">
                        <a:buFontTx/>
                        <a:buChar char="-"/>
                      </a:pPr>
                      <a:r>
                        <a:rPr lang="fr-FR" sz="2400" dirty="0"/>
                        <a:t>Bras équilibrateurs</a:t>
                      </a:r>
                    </a:p>
                    <a:p>
                      <a:pPr marL="285750" indent="-285750">
                        <a:buFontTx/>
                        <a:buChar char="-"/>
                      </a:pPr>
                      <a:r>
                        <a:rPr lang="fr-FR" sz="2400" dirty="0"/>
                        <a:t>Appuis fixes et solides</a:t>
                      </a:r>
                    </a:p>
                    <a:p>
                      <a:pPr marL="285750" indent="-285750">
                        <a:buFontTx/>
                        <a:buChar char="-"/>
                      </a:pPr>
                      <a:r>
                        <a:rPr lang="fr-FR" sz="2400" dirty="0"/>
                        <a:t>Résistance de l’air</a:t>
                      </a:r>
                      <a:r>
                        <a:rPr lang="fr-FR" sz="2400" baseline="0" dirty="0"/>
                        <a:t> (négligeable)</a:t>
                      </a:r>
                      <a:endParaRPr lang="fr-FR" sz="2400" dirty="0"/>
                    </a:p>
                  </a:txBody>
                  <a:tcPr anchor="ctr"/>
                </a:tc>
                <a:tc>
                  <a:txBody>
                    <a:bodyPr/>
                    <a:lstStyle/>
                    <a:p>
                      <a:pPr marL="342900" indent="-342900">
                        <a:buFontTx/>
                        <a:buChar char="-"/>
                      </a:pPr>
                      <a:r>
                        <a:rPr lang="fr-FR" sz="2400" dirty="0"/>
                        <a:t>Jambes prioritairement équilibratrices</a:t>
                      </a:r>
                    </a:p>
                    <a:p>
                      <a:pPr marL="342900" indent="-342900">
                        <a:buFontTx/>
                        <a:buChar char="-"/>
                      </a:pPr>
                      <a:r>
                        <a:rPr lang="fr-FR" sz="2400" dirty="0"/>
                        <a:t>Bras moteurs</a:t>
                      </a:r>
                    </a:p>
                    <a:p>
                      <a:pPr marL="342900" indent="-342900">
                        <a:buFontTx/>
                        <a:buChar char="-"/>
                      </a:pPr>
                      <a:r>
                        <a:rPr lang="fr-FR" sz="2400" dirty="0"/>
                        <a:t>Appuis fuyants et mouvants</a:t>
                      </a:r>
                    </a:p>
                    <a:p>
                      <a:pPr marL="342900" indent="-342900">
                        <a:buFontTx/>
                        <a:buChar char="-"/>
                      </a:pPr>
                      <a:r>
                        <a:rPr lang="fr-FR" sz="2400" dirty="0"/>
                        <a:t>Résistance de l’eau (sensible)</a:t>
                      </a:r>
                    </a:p>
                  </a:txBody>
                  <a:tcPr anchor="ctr"/>
                </a:tc>
                <a:extLst>
                  <a:ext uri="{0D108BD9-81ED-4DB2-BD59-A6C34878D82A}">
                    <a16:rowId xmlns:a16="http://schemas.microsoft.com/office/drawing/2014/main" val="1458990193"/>
                  </a:ext>
                </a:extLst>
              </a:tr>
            </a:tbl>
          </a:graphicData>
        </a:graphic>
      </p:graphicFrame>
    </p:spTree>
    <p:extLst>
      <p:ext uri="{BB962C8B-B14F-4D97-AF65-F5344CB8AC3E}">
        <p14:creationId xmlns:p14="http://schemas.microsoft.com/office/powerpoint/2010/main" val="3993714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0" y="404664"/>
            <a:ext cx="9252520" cy="1200329"/>
          </a:xfrm>
          <a:prstGeom prst="rect">
            <a:avLst/>
          </a:prstGeom>
          <a:noFill/>
        </p:spPr>
        <p:txBody>
          <a:bodyPr wrap="square" rtlCol="0">
            <a:spAutoFit/>
          </a:bodyPr>
          <a:lstStyle/>
          <a:p>
            <a:pPr algn="ctr"/>
            <a:r>
              <a:rPr lang="fr-FR" sz="3600" dirty="0"/>
              <a:t>3.2 – L’enjeu moteur pour les élèves</a:t>
            </a:r>
          </a:p>
          <a:p>
            <a:pPr algn="ctr"/>
            <a:r>
              <a:rPr lang="fr-FR" sz="3600" dirty="0"/>
              <a:t>Les étapes de la construction du nageur</a:t>
            </a:r>
          </a:p>
        </p:txBody>
      </p:sp>
      <p:sp>
        <p:nvSpPr>
          <p:cNvPr id="5" name="ZoneTexte 4"/>
          <p:cNvSpPr txBox="1"/>
          <p:nvPr/>
        </p:nvSpPr>
        <p:spPr>
          <a:xfrm>
            <a:off x="0" y="2348880"/>
            <a:ext cx="9144000" cy="2862322"/>
          </a:xfrm>
          <a:prstGeom prst="rect">
            <a:avLst/>
          </a:prstGeom>
          <a:noFill/>
        </p:spPr>
        <p:txBody>
          <a:bodyPr wrap="square" rtlCol="0">
            <a:spAutoFit/>
          </a:bodyPr>
          <a:lstStyle/>
          <a:p>
            <a:pPr marL="806450"/>
            <a:r>
              <a:rPr lang="fr-FR" sz="3600" dirty="0"/>
              <a:t>- Le corps flottant</a:t>
            </a:r>
            <a:br>
              <a:rPr lang="fr-FR" sz="3600" dirty="0"/>
            </a:br>
            <a:endParaRPr lang="fr-FR" sz="3600" dirty="0"/>
          </a:p>
          <a:p>
            <a:pPr marL="806450"/>
            <a:r>
              <a:rPr lang="fr-FR" sz="3600" dirty="0"/>
              <a:t>- Le corps projectile</a:t>
            </a:r>
            <a:br>
              <a:rPr lang="fr-FR" sz="3600" dirty="0"/>
            </a:br>
            <a:endParaRPr lang="fr-FR" sz="3600" dirty="0"/>
          </a:p>
          <a:p>
            <a:pPr marL="806450"/>
            <a:r>
              <a:rPr lang="fr-FR" sz="3600" dirty="0"/>
              <a:t>- Le corps propulseur</a:t>
            </a:r>
          </a:p>
        </p:txBody>
      </p:sp>
    </p:spTree>
    <p:extLst>
      <p:ext uri="{BB962C8B-B14F-4D97-AF65-F5344CB8AC3E}">
        <p14:creationId xmlns:p14="http://schemas.microsoft.com/office/powerpoint/2010/main" val="166957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0" y="404664"/>
            <a:ext cx="9252520" cy="1200329"/>
          </a:xfrm>
          <a:prstGeom prst="rect">
            <a:avLst/>
          </a:prstGeom>
          <a:noFill/>
        </p:spPr>
        <p:txBody>
          <a:bodyPr wrap="square" rtlCol="0">
            <a:spAutoFit/>
          </a:bodyPr>
          <a:lstStyle/>
          <a:p>
            <a:pPr algn="ctr"/>
            <a:r>
              <a:rPr lang="fr-FR" sz="3600" dirty="0"/>
              <a:t>3.2 – L’enjeu moteur pour les élèves</a:t>
            </a:r>
          </a:p>
          <a:p>
            <a:pPr algn="ctr"/>
            <a:r>
              <a:rPr lang="fr-FR" sz="3600" dirty="0"/>
              <a:t>Le corps flottant</a:t>
            </a:r>
          </a:p>
        </p:txBody>
      </p:sp>
      <p:sp>
        <p:nvSpPr>
          <p:cNvPr id="5" name="ZoneTexte 4"/>
          <p:cNvSpPr txBox="1"/>
          <p:nvPr/>
        </p:nvSpPr>
        <p:spPr>
          <a:xfrm>
            <a:off x="323528" y="1997839"/>
            <a:ext cx="8496944" cy="2862322"/>
          </a:xfrm>
          <a:prstGeom prst="rect">
            <a:avLst/>
          </a:prstGeom>
          <a:noFill/>
        </p:spPr>
        <p:txBody>
          <a:bodyPr wrap="square" rtlCol="0">
            <a:spAutoFit/>
          </a:bodyPr>
          <a:lstStyle/>
          <a:p>
            <a:pPr algn="ctr"/>
            <a:r>
              <a:rPr lang="fr-FR" sz="3600" dirty="0"/>
              <a:t>C’est la capacité de se laisser flotter, de se laisser équilibrer par l’eau : ne rien faire dans l’eau et de choisir la forme du corps entraînant une orientation voulue.</a:t>
            </a:r>
          </a:p>
        </p:txBody>
      </p:sp>
    </p:spTree>
    <p:extLst>
      <p:ext uri="{BB962C8B-B14F-4D97-AF65-F5344CB8AC3E}">
        <p14:creationId xmlns:p14="http://schemas.microsoft.com/office/powerpoint/2010/main" val="1307231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0" y="404664"/>
            <a:ext cx="9252520" cy="1200329"/>
          </a:xfrm>
          <a:prstGeom prst="rect">
            <a:avLst/>
          </a:prstGeom>
          <a:noFill/>
        </p:spPr>
        <p:txBody>
          <a:bodyPr wrap="square" rtlCol="0">
            <a:spAutoFit/>
          </a:bodyPr>
          <a:lstStyle/>
          <a:p>
            <a:pPr algn="ctr"/>
            <a:r>
              <a:rPr lang="fr-FR" sz="3600" dirty="0"/>
              <a:t>3.2 – L’enjeu moteur pour les élèves</a:t>
            </a:r>
          </a:p>
          <a:p>
            <a:pPr algn="ctr"/>
            <a:r>
              <a:rPr lang="fr-FR" sz="3600" dirty="0"/>
              <a:t>Le corps projectile</a:t>
            </a:r>
          </a:p>
        </p:txBody>
      </p:sp>
      <p:sp>
        <p:nvSpPr>
          <p:cNvPr id="5" name="ZoneTexte 4"/>
          <p:cNvSpPr txBox="1"/>
          <p:nvPr/>
        </p:nvSpPr>
        <p:spPr>
          <a:xfrm>
            <a:off x="665820" y="2551837"/>
            <a:ext cx="7920880" cy="1754326"/>
          </a:xfrm>
          <a:prstGeom prst="rect">
            <a:avLst/>
          </a:prstGeom>
          <a:noFill/>
        </p:spPr>
        <p:txBody>
          <a:bodyPr wrap="square" rtlCol="0">
            <a:spAutoFit/>
          </a:bodyPr>
          <a:lstStyle/>
          <a:p>
            <a:pPr algn="ctr"/>
            <a:r>
              <a:rPr lang="fr-FR" sz="3600" dirty="0"/>
              <a:t>C’est la capacité de passer à travers les masses d’eau avec un minimum de freinage.</a:t>
            </a:r>
          </a:p>
        </p:txBody>
      </p:sp>
    </p:spTree>
    <p:extLst>
      <p:ext uri="{BB962C8B-B14F-4D97-AF65-F5344CB8AC3E}">
        <p14:creationId xmlns:p14="http://schemas.microsoft.com/office/powerpoint/2010/main" val="1251307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ZoneTexte 5"/>
          <p:cNvSpPr txBox="1"/>
          <p:nvPr/>
        </p:nvSpPr>
        <p:spPr>
          <a:xfrm>
            <a:off x="0" y="220860"/>
            <a:ext cx="9144000" cy="707886"/>
          </a:xfrm>
          <a:prstGeom prst="rect">
            <a:avLst/>
          </a:prstGeom>
          <a:noFill/>
        </p:spPr>
        <p:txBody>
          <a:bodyPr wrap="square" rtlCol="0">
            <a:spAutoFit/>
          </a:bodyPr>
          <a:lstStyle/>
          <a:p>
            <a:pPr algn="ctr"/>
            <a:r>
              <a:rPr lang="fr-FR" sz="4000" b="1" dirty="0"/>
              <a:t>Plan de la formation pédagogique</a:t>
            </a:r>
          </a:p>
        </p:txBody>
      </p:sp>
      <p:sp>
        <p:nvSpPr>
          <p:cNvPr id="7" name="ZoneTexte 6"/>
          <p:cNvSpPr txBox="1"/>
          <p:nvPr/>
        </p:nvSpPr>
        <p:spPr>
          <a:xfrm>
            <a:off x="107504" y="1700808"/>
            <a:ext cx="9036496" cy="3785652"/>
          </a:xfrm>
          <a:prstGeom prst="rect">
            <a:avLst/>
          </a:prstGeom>
          <a:noFill/>
        </p:spPr>
        <p:txBody>
          <a:bodyPr wrap="square" rtlCol="0">
            <a:spAutoFit/>
          </a:bodyPr>
          <a:lstStyle/>
          <a:p>
            <a:r>
              <a:rPr lang="fr-FR" sz="2400" dirty="0"/>
              <a:t>1°/ Constat national</a:t>
            </a:r>
          </a:p>
          <a:p>
            <a:endParaRPr lang="fr-FR" sz="2400" dirty="0"/>
          </a:p>
          <a:p>
            <a:r>
              <a:rPr lang="fr-FR" sz="2400" dirty="0"/>
              <a:t>2°/ La nouvelle circulaire</a:t>
            </a:r>
          </a:p>
          <a:p>
            <a:endParaRPr lang="fr-FR" sz="2400" dirty="0"/>
          </a:p>
          <a:p>
            <a:r>
              <a:rPr lang="fr-FR" sz="2400" dirty="0"/>
              <a:t>3°/ De multiples enjeux pour les élèves de maternelle</a:t>
            </a:r>
          </a:p>
          <a:p>
            <a:endParaRPr lang="fr-FR" sz="2400" dirty="0"/>
          </a:p>
          <a:p>
            <a:r>
              <a:rPr lang="fr-FR" sz="2400" dirty="0"/>
              <a:t>4°/ Organisation pédagogique</a:t>
            </a:r>
          </a:p>
          <a:p>
            <a:endParaRPr lang="fr-FR" sz="2400" dirty="0"/>
          </a:p>
          <a:p>
            <a:r>
              <a:rPr lang="fr-FR" sz="2400" dirty="0"/>
              <a:t>5°/ Quelques pistes pédagogiques pour mettre en place un projet piscine dans la classe.</a:t>
            </a:r>
          </a:p>
        </p:txBody>
      </p:sp>
    </p:spTree>
    <p:extLst>
      <p:ext uri="{BB962C8B-B14F-4D97-AF65-F5344CB8AC3E}">
        <p14:creationId xmlns:p14="http://schemas.microsoft.com/office/powerpoint/2010/main" val="4199652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0" y="404664"/>
            <a:ext cx="9252520" cy="1200329"/>
          </a:xfrm>
          <a:prstGeom prst="rect">
            <a:avLst/>
          </a:prstGeom>
          <a:noFill/>
        </p:spPr>
        <p:txBody>
          <a:bodyPr wrap="square" rtlCol="0">
            <a:spAutoFit/>
          </a:bodyPr>
          <a:lstStyle/>
          <a:p>
            <a:pPr algn="ctr"/>
            <a:r>
              <a:rPr lang="fr-FR" sz="3600" dirty="0"/>
              <a:t>3.2 – L’enjeu moteur pour les élèves</a:t>
            </a:r>
          </a:p>
          <a:p>
            <a:pPr algn="ctr"/>
            <a:r>
              <a:rPr lang="fr-FR" sz="3600" dirty="0"/>
              <a:t>Le corps propulseur</a:t>
            </a:r>
          </a:p>
        </p:txBody>
      </p:sp>
      <p:sp>
        <p:nvSpPr>
          <p:cNvPr id="5" name="ZoneTexte 4"/>
          <p:cNvSpPr txBox="1"/>
          <p:nvPr/>
        </p:nvSpPr>
        <p:spPr>
          <a:xfrm>
            <a:off x="665820" y="2274838"/>
            <a:ext cx="7920880" cy="2308324"/>
          </a:xfrm>
          <a:prstGeom prst="rect">
            <a:avLst/>
          </a:prstGeom>
          <a:noFill/>
        </p:spPr>
        <p:txBody>
          <a:bodyPr wrap="square" rtlCol="0">
            <a:spAutoFit/>
          </a:bodyPr>
          <a:lstStyle/>
          <a:p>
            <a:pPr algn="ctr"/>
            <a:r>
              <a:rPr lang="fr-FR" sz="3600" dirty="0"/>
              <a:t>C’est la capacité d’accélérer périodiquement la masse de son corps en utilisant ses propulseurs avec le meilleur rendement.</a:t>
            </a:r>
          </a:p>
        </p:txBody>
      </p:sp>
    </p:spTree>
    <p:extLst>
      <p:ext uri="{BB962C8B-B14F-4D97-AF65-F5344CB8AC3E}">
        <p14:creationId xmlns:p14="http://schemas.microsoft.com/office/powerpoint/2010/main" val="5473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0" y="404664"/>
            <a:ext cx="9252520" cy="646331"/>
          </a:xfrm>
          <a:prstGeom prst="rect">
            <a:avLst/>
          </a:prstGeom>
          <a:noFill/>
        </p:spPr>
        <p:txBody>
          <a:bodyPr wrap="square" rtlCol="0">
            <a:spAutoFit/>
          </a:bodyPr>
          <a:lstStyle/>
          <a:p>
            <a:pPr algn="ctr"/>
            <a:r>
              <a:rPr lang="fr-FR" sz="3600" dirty="0"/>
              <a:t>3.3 – L’enjeu psychologique pour les élèves</a:t>
            </a:r>
          </a:p>
        </p:txBody>
      </p:sp>
      <p:sp>
        <p:nvSpPr>
          <p:cNvPr id="5" name="ZoneTexte 4"/>
          <p:cNvSpPr txBox="1"/>
          <p:nvPr/>
        </p:nvSpPr>
        <p:spPr>
          <a:xfrm>
            <a:off x="2663280" y="2348880"/>
            <a:ext cx="6480720" cy="2554545"/>
          </a:xfrm>
          <a:prstGeom prst="rect">
            <a:avLst/>
          </a:prstGeom>
          <a:noFill/>
        </p:spPr>
        <p:txBody>
          <a:bodyPr wrap="square" rtlCol="0">
            <a:spAutoFit/>
          </a:bodyPr>
          <a:lstStyle/>
          <a:p>
            <a:r>
              <a:rPr lang="fr-FR" sz="3200" dirty="0"/>
              <a:t>Une grande inégalité entre les élèves :</a:t>
            </a:r>
          </a:p>
          <a:p>
            <a:pPr marL="571500" indent="-571500">
              <a:buFontTx/>
              <a:buChar char="-"/>
            </a:pPr>
            <a:r>
              <a:rPr lang="fr-FR" sz="3200" dirty="0"/>
              <a:t>Vécu (expérience)</a:t>
            </a:r>
          </a:p>
          <a:p>
            <a:pPr marL="571500" indent="-571500">
              <a:buFontTx/>
              <a:buChar char="-"/>
            </a:pPr>
            <a:r>
              <a:rPr lang="fr-FR" sz="3200" dirty="0"/>
              <a:t>Traumatisme</a:t>
            </a:r>
          </a:p>
          <a:p>
            <a:pPr marL="571500" indent="-571500">
              <a:buFontTx/>
              <a:buChar char="-"/>
            </a:pPr>
            <a:r>
              <a:rPr lang="fr-FR" sz="3200" dirty="0"/>
              <a:t>Culture familiale</a:t>
            </a:r>
          </a:p>
          <a:p>
            <a:pPr marL="571500" indent="-571500">
              <a:buFontTx/>
              <a:buChar char="-"/>
            </a:pPr>
            <a:r>
              <a:rPr lang="fr-FR" sz="3200" dirty="0"/>
              <a:t>Peurs irraisonnées </a:t>
            </a:r>
          </a:p>
        </p:txBody>
      </p:sp>
      <p:pic>
        <p:nvPicPr>
          <p:cNvPr id="6" name="Image 5"/>
          <p:cNvPicPr>
            <a:picLocks noChangeAspect="1"/>
          </p:cNvPicPr>
          <p:nvPr/>
        </p:nvPicPr>
        <p:blipFill>
          <a:blip r:embed="rId3"/>
          <a:stretch>
            <a:fillRect/>
          </a:stretch>
        </p:blipFill>
        <p:spPr>
          <a:xfrm>
            <a:off x="308923" y="1988840"/>
            <a:ext cx="1981477" cy="40867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41348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0" y="188640"/>
            <a:ext cx="9111647" cy="646331"/>
          </a:xfrm>
          <a:prstGeom prst="rect">
            <a:avLst/>
          </a:prstGeom>
          <a:noFill/>
        </p:spPr>
        <p:txBody>
          <a:bodyPr wrap="square" rtlCol="0">
            <a:spAutoFit/>
          </a:bodyPr>
          <a:lstStyle/>
          <a:p>
            <a:pPr algn="ctr"/>
            <a:r>
              <a:rPr lang="fr-FR" sz="3600" dirty="0"/>
              <a:t>4 – Organisation pédagogique</a:t>
            </a:r>
          </a:p>
        </p:txBody>
      </p:sp>
      <p:sp>
        <p:nvSpPr>
          <p:cNvPr id="3" name="ZoneTexte 2"/>
          <p:cNvSpPr txBox="1"/>
          <p:nvPr/>
        </p:nvSpPr>
        <p:spPr>
          <a:xfrm>
            <a:off x="251520" y="1340768"/>
            <a:ext cx="8640960" cy="1077218"/>
          </a:xfrm>
          <a:prstGeom prst="rect">
            <a:avLst/>
          </a:prstGeom>
          <a:noFill/>
        </p:spPr>
        <p:txBody>
          <a:bodyPr wrap="square" rtlCol="0">
            <a:spAutoFit/>
          </a:bodyPr>
          <a:lstStyle/>
          <a:p>
            <a:pPr algn="ctr"/>
            <a:r>
              <a:rPr lang="fr-FR" sz="3200" dirty="0"/>
              <a:t>Accès au bassin et présentation des espaces</a:t>
            </a:r>
          </a:p>
        </p:txBody>
      </p:sp>
      <p:pic>
        <p:nvPicPr>
          <p:cNvPr id="4" name="Image 3">
            <a:hlinkClick r:id="rId2" action="ppaction://hlinkfile"/>
            <a:extLst>
              <a:ext uri="{FF2B5EF4-FFF2-40B4-BE49-F238E27FC236}">
                <a16:creationId xmlns:a16="http://schemas.microsoft.com/office/drawing/2014/main" id="{E89EF03F-451E-4738-ADBE-3855C75F52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2840" y="3140968"/>
            <a:ext cx="1718320" cy="1718320"/>
          </a:xfrm>
          <a:prstGeom prst="rect">
            <a:avLst/>
          </a:prstGeom>
        </p:spPr>
      </p:pic>
    </p:spTree>
    <p:extLst>
      <p:ext uri="{BB962C8B-B14F-4D97-AF65-F5344CB8AC3E}">
        <p14:creationId xmlns:p14="http://schemas.microsoft.com/office/powerpoint/2010/main" val="827858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0" y="188640"/>
            <a:ext cx="9111647" cy="646331"/>
          </a:xfrm>
          <a:prstGeom prst="rect">
            <a:avLst/>
          </a:prstGeom>
          <a:noFill/>
        </p:spPr>
        <p:txBody>
          <a:bodyPr wrap="square" rtlCol="0">
            <a:spAutoFit/>
          </a:bodyPr>
          <a:lstStyle/>
          <a:p>
            <a:pPr algn="ctr"/>
            <a:r>
              <a:rPr lang="fr-FR" sz="3600" dirty="0"/>
              <a:t>4 – Organisation pédagogique</a:t>
            </a:r>
          </a:p>
        </p:txBody>
      </p:sp>
      <p:sp>
        <p:nvSpPr>
          <p:cNvPr id="3" name="ZoneTexte 2"/>
          <p:cNvSpPr txBox="1"/>
          <p:nvPr/>
        </p:nvSpPr>
        <p:spPr>
          <a:xfrm>
            <a:off x="251520" y="863134"/>
            <a:ext cx="8640960" cy="584775"/>
          </a:xfrm>
          <a:prstGeom prst="rect">
            <a:avLst/>
          </a:prstGeom>
          <a:noFill/>
        </p:spPr>
        <p:txBody>
          <a:bodyPr wrap="square" rtlCol="0">
            <a:spAutoFit/>
          </a:bodyPr>
          <a:lstStyle/>
          <a:p>
            <a:pPr algn="ctr"/>
            <a:r>
              <a:rPr lang="fr-FR" sz="3200" dirty="0"/>
              <a:t>Le dispositif pédagogique</a:t>
            </a:r>
          </a:p>
        </p:txBody>
      </p:sp>
      <p:pic>
        <p:nvPicPr>
          <p:cNvPr id="5" name="Image 4">
            <a:extLst>
              <a:ext uri="{FF2B5EF4-FFF2-40B4-BE49-F238E27FC236}">
                <a16:creationId xmlns:a16="http://schemas.microsoft.com/office/drawing/2014/main" id="{896504C1-55F7-411B-9310-5E0036844F99}"/>
              </a:ext>
            </a:extLst>
          </p:cNvPr>
          <p:cNvPicPr>
            <a:picLocks noChangeAspect="1"/>
          </p:cNvPicPr>
          <p:nvPr/>
        </p:nvPicPr>
        <p:blipFill>
          <a:blip r:embed="rId2"/>
          <a:stretch>
            <a:fillRect/>
          </a:stretch>
        </p:blipFill>
        <p:spPr>
          <a:xfrm>
            <a:off x="1171786" y="1628800"/>
            <a:ext cx="6800428" cy="49319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9924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0" y="188640"/>
            <a:ext cx="9111647" cy="646331"/>
          </a:xfrm>
          <a:prstGeom prst="rect">
            <a:avLst/>
          </a:prstGeom>
          <a:noFill/>
        </p:spPr>
        <p:txBody>
          <a:bodyPr wrap="square" rtlCol="0">
            <a:spAutoFit/>
          </a:bodyPr>
          <a:lstStyle/>
          <a:p>
            <a:pPr algn="ctr"/>
            <a:r>
              <a:rPr lang="fr-FR" sz="3600" dirty="0"/>
              <a:t>4 – Organisation pédagogique</a:t>
            </a:r>
          </a:p>
        </p:txBody>
      </p:sp>
      <p:sp>
        <p:nvSpPr>
          <p:cNvPr id="3" name="ZoneTexte 2"/>
          <p:cNvSpPr txBox="1"/>
          <p:nvPr/>
        </p:nvSpPr>
        <p:spPr>
          <a:xfrm>
            <a:off x="251520" y="863134"/>
            <a:ext cx="8640960" cy="584775"/>
          </a:xfrm>
          <a:prstGeom prst="rect">
            <a:avLst/>
          </a:prstGeom>
          <a:noFill/>
        </p:spPr>
        <p:txBody>
          <a:bodyPr wrap="square" rtlCol="0">
            <a:spAutoFit/>
          </a:bodyPr>
          <a:lstStyle/>
          <a:p>
            <a:pPr algn="ctr"/>
            <a:r>
              <a:rPr lang="fr-FR" sz="3200" dirty="0"/>
              <a:t>Aisance aquatique</a:t>
            </a:r>
          </a:p>
        </p:txBody>
      </p:sp>
      <p:pic>
        <p:nvPicPr>
          <p:cNvPr id="6" name="Image 5">
            <a:extLst>
              <a:ext uri="{FF2B5EF4-FFF2-40B4-BE49-F238E27FC236}">
                <a16:creationId xmlns:a16="http://schemas.microsoft.com/office/drawing/2014/main" id="{BCD64F8E-CD88-4598-9C79-6D5BCF9B682E}"/>
              </a:ext>
            </a:extLst>
          </p:cNvPr>
          <p:cNvPicPr>
            <a:picLocks noChangeAspect="1"/>
          </p:cNvPicPr>
          <p:nvPr/>
        </p:nvPicPr>
        <p:blipFill>
          <a:blip r:embed="rId2"/>
          <a:stretch>
            <a:fillRect/>
          </a:stretch>
        </p:blipFill>
        <p:spPr>
          <a:xfrm>
            <a:off x="426735" y="1980778"/>
            <a:ext cx="8258175" cy="44005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3492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0" y="188640"/>
            <a:ext cx="9111647" cy="646331"/>
          </a:xfrm>
          <a:prstGeom prst="rect">
            <a:avLst/>
          </a:prstGeom>
          <a:noFill/>
        </p:spPr>
        <p:txBody>
          <a:bodyPr wrap="square" rtlCol="0">
            <a:spAutoFit/>
          </a:bodyPr>
          <a:lstStyle/>
          <a:p>
            <a:pPr algn="ctr"/>
            <a:r>
              <a:rPr lang="fr-FR" sz="3600" dirty="0"/>
              <a:t>4 – Organisation pédagogique</a:t>
            </a:r>
          </a:p>
        </p:txBody>
      </p:sp>
      <p:sp>
        <p:nvSpPr>
          <p:cNvPr id="3" name="ZoneTexte 2"/>
          <p:cNvSpPr txBox="1"/>
          <p:nvPr/>
        </p:nvSpPr>
        <p:spPr>
          <a:xfrm>
            <a:off x="251520" y="863134"/>
            <a:ext cx="8640960" cy="584775"/>
          </a:xfrm>
          <a:prstGeom prst="rect">
            <a:avLst/>
          </a:prstGeom>
          <a:noFill/>
        </p:spPr>
        <p:txBody>
          <a:bodyPr wrap="square" rtlCol="0">
            <a:spAutoFit/>
          </a:bodyPr>
          <a:lstStyle/>
          <a:p>
            <a:pPr algn="ctr"/>
            <a:r>
              <a:rPr lang="fr-FR" sz="3200" dirty="0"/>
              <a:t>P 1-2-3 – Mise en activité</a:t>
            </a:r>
          </a:p>
        </p:txBody>
      </p:sp>
      <p:pic>
        <p:nvPicPr>
          <p:cNvPr id="5" name="Image 4">
            <a:extLst>
              <a:ext uri="{FF2B5EF4-FFF2-40B4-BE49-F238E27FC236}">
                <a16:creationId xmlns:a16="http://schemas.microsoft.com/office/drawing/2014/main" id="{E07382D0-6802-4489-8FBB-A6650E4BB268}"/>
              </a:ext>
            </a:extLst>
          </p:cNvPr>
          <p:cNvPicPr>
            <a:picLocks noChangeAspect="1"/>
          </p:cNvPicPr>
          <p:nvPr/>
        </p:nvPicPr>
        <p:blipFill>
          <a:blip r:embed="rId2"/>
          <a:stretch>
            <a:fillRect/>
          </a:stretch>
        </p:blipFill>
        <p:spPr>
          <a:xfrm>
            <a:off x="233760" y="1844824"/>
            <a:ext cx="8704713" cy="4150042"/>
          </a:xfrm>
          <a:prstGeom prst="rect">
            <a:avLst/>
          </a:prstGeom>
        </p:spPr>
      </p:pic>
    </p:spTree>
    <p:extLst>
      <p:ext uri="{BB962C8B-B14F-4D97-AF65-F5344CB8AC3E}">
        <p14:creationId xmlns:p14="http://schemas.microsoft.com/office/powerpoint/2010/main" val="2248719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0" y="188640"/>
            <a:ext cx="9111647" cy="646331"/>
          </a:xfrm>
          <a:prstGeom prst="rect">
            <a:avLst/>
          </a:prstGeom>
          <a:noFill/>
        </p:spPr>
        <p:txBody>
          <a:bodyPr wrap="square" rtlCol="0">
            <a:spAutoFit/>
          </a:bodyPr>
          <a:lstStyle/>
          <a:p>
            <a:pPr algn="ctr"/>
            <a:r>
              <a:rPr lang="fr-FR" sz="3600" dirty="0"/>
              <a:t>4 – Organisation pédagogique</a:t>
            </a:r>
          </a:p>
        </p:txBody>
      </p:sp>
      <p:sp>
        <p:nvSpPr>
          <p:cNvPr id="3" name="ZoneTexte 2"/>
          <p:cNvSpPr txBox="1"/>
          <p:nvPr/>
        </p:nvSpPr>
        <p:spPr>
          <a:xfrm>
            <a:off x="251520" y="863134"/>
            <a:ext cx="8640960" cy="584775"/>
          </a:xfrm>
          <a:prstGeom prst="rect">
            <a:avLst/>
          </a:prstGeom>
          <a:noFill/>
        </p:spPr>
        <p:txBody>
          <a:bodyPr wrap="square" rtlCol="0">
            <a:spAutoFit/>
          </a:bodyPr>
          <a:lstStyle/>
          <a:p>
            <a:pPr algn="ctr"/>
            <a:r>
              <a:rPr lang="fr-FR" sz="3200" dirty="0"/>
              <a:t>P1 - Apprentissage</a:t>
            </a:r>
          </a:p>
        </p:txBody>
      </p:sp>
      <p:pic>
        <p:nvPicPr>
          <p:cNvPr id="5" name="Image 4">
            <a:extLst>
              <a:ext uri="{FF2B5EF4-FFF2-40B4-BE49-F238E27FC236}">
                <a16:creationId xmlns:a16="http://schemas.microsoft.com/office/drawing/2014/main" id="{92EAAED2-56ED-4528-A151-03F23DB55A19}"/>
              </a:ext>
            </a:extLst>
          </p:cNvPr>
          <p:cNvPicPr>
            <a:picLocks noChangeAspect="1"/>
          </p:cNvPicPr>
          <p:nvPr/>
        </p:nvPicPr>
        <p:blipFill>
          <a:blip r:embed="rId2"/>
          <a:stretch>
            <a:fillRect/>
          </a:stretch>
        </p:blipFill>
        <p:spPr>
          <a:xfrm>
            <a:off x="251520" y="1844824"/>
            <a:ext cx="8678529" cy="4032448"/>
          </a:xfrm>
          <a:prstGeom prst="rect">
            <a:avLst/>
          </a:prstGeom>
        </p:spPr>
      </p:pic>
    </p:spTree>
    <p:extLst>
      <p:ext uri="{BB962C8B-B14F-4D97-AF65-F5344CB8AC3E}">
        <p14:creationId xmlns:p14="http://schemas.microsoft.com/office/powerpoint/2010/main" val="2542654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0" y="188640"/>
            <a:ext cx="9111647" cy="646331"/>
          </a:xfrm>
          <a:prstGeom prst="rect">
            <a:avLst/>
          </a:prstGeom>
          <a:noFill/>
        </p:spPr>
        <p:txBody>
          <a:bodyPr wrap="square" rtlCol="0">
            <a:spAutoFit/>
          </a:bodyPr>
          <a:lstStyle/>
          <a:p>
            <a:pPr algn="ctr"/>
            <a:r>
              <a:rPr lang="fr-FR" sz="3600" dirty="0"/>
              <a:t>4 – Organisation pédagogique</a:t>
            </a:r>
          </a:p>
        </p:txBody>
      </p:sp>
      <p:sp>
        <p:nvSpPr>
          <p:cNvPr id="3" name="ZoneTexte 2"/>
          <p:cNvSpPr txBox="1"/>
          <p:nvPr/>
        </p:nvSpPr>
        <p:spPr>
          <a:xfrm>
            <a:off x="251520" y="863134"/>
            <a:ext cx="8640960" cy="584775"/>
          </a:xfrm>
          <a:prstGeom prst="rect">
            <a:avLst/>
          </a:prstGeom>
          <a:noFill/>
        </p:spPr>
        <p:txBody>
          <a:bodyPr wrap="square" rtlCol="0">
            <a:spAutoFit/>
          </a:bodyPr>
          <a:lstStyle/>
          <a:p>
            <a:pPr algn="ctr"/>
            <a:r>
              <a:rPr lang="fr-FR" sz="3200" dirty="0"/>
              <a:t>P 2-3 - Apprentissages</a:t>
            </a:r>
          </a:p>
        </p:txBody>
      </p:sp>
      <p:pic>
        <p:nvPicPr>
          <p:cNvPr id="8" name="Image 7">
            <a:extLst>
              <a:ext uri="{FF2B5EF4-FFF2-40B4-BE49-F238E27FC236}">
                <a16:creationId xmlns:a16="http://schemas.microsoft.com/office/drawing/2014/main" id="{E31EE3C3-E52C-45A8-9969-921A0558DE9D}"/>
              </a:ext>
            </a:extLst>
          </p:cNvPr>
          <p:cNvPicPr>
            <a:picLocks noChangeAspect="1"/>
          </p:cNvPicPr>
          <p:nvPr/>
        </p:nvPicPr>
        <p:blipFill>
          <a:blip r:embed="rId2"/>
          <a:stretch>
            <a:fillRect/>
          </a:stretch>
        </p:blipFill>
        <p:spPr>
          <a:xfrm>
            <a:off x="251520" y="1628799"/>
            <a:ext cx="8640960" cy="5046511"/>
          </a:xfrm>
          <a:prstGeom prst="rect">
            <a:avLst/>
          </a:prstGeom>
        </p:spPr>
      </p:pic>
    </p:spTree>
    <p:extLst>
      <p:ext uri="{BB962C8B-B14F-4D97-AF65-F5344CB8AC3E}">
        <p14:creationId xmlns:p14="http://schemas.microsoft.com/office/powerpoint/2010/main" val="3937075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0" y="188640"/>
            <a:ext cx="9111647" cy="646331"/>
          </a:xfrm>
          <a:prstGeom prst="rect">
            <a:avLst/>
          </a:prstGeom>
          <a:noFill/>
        </p:spPr>
        <p:txBody>
          <a:bodyPr wrap="square" rtlCol="0">
            <a:spAutoFit/>
          </a:bodyPr>
          <a:lstStyle/>
          <a:p>
            <a:pPr algn="ctr"/>
            <a:r>
              <a:rPr lang="fr-FR" sz="3600" dirty="0"/>
              <a:t>4 – Organisation pédagogique</a:t>
            </a:r>
          </a:p>
        </p:txBody>
      </p:sp>
      <p:sp>
        <p:nvSpPr>
          <p:cNvPr id="3" name="ZoneTexte 2"/>
          <p:cNvSpPr txBox="1"/>
          <p:nvPr/>
        </p:nvSpPr>
        <p:spPr>
          <a:xfrm>
            <a:off x="251520" y="1340768"/>
            <a:ext cx="8640960" cy="1877437"/>
          </a:xfrm>
          <a:prstGeom prst="rect">
            <a:avLst/>
          </a:prstGeom>
          <a:noFill/>
        </p:spPr>
        <p:txBody>
          <a:bodyPr wrap="square" rtlCol="0">
            <a:spAutoFit/>
          </a:bodyPr>
          <a:lstStyle/>
          <a:p>
            <a:r>
              <a:rPr lang="fr-FR" sz="3200" dirty="0"/>
              <a:t>Quelles activités pour des enfants de C1 ?</a:t>
            </a:r>
          </a:p>
          <a:p>
            <a:endParaRPr lang="fr-FR" sz="2800" dirty="0"/>
          </a:p>
          <a:p>
            <a:r>
              <a:rPr lang="fr-FR" sz="2800" dirty="0"/>
              <a:t>Exemple des « Bambinos » au bassin des Portes du Haut Doubs à Valdahon</a:t>
            </a:r>
          </a:p>
        </p:txBody>
      </p:sp>
      <p:pic>
        <p:nvPicPr>
          <p:cNvPr id="7" name="Image 6">
            <a:hlinkClick r:id="rId2" action="ppaction://hlinkfile"/>
            <a:extLst>
              <a:ext uri="{FF2B5EF4-FFF2-40B4-BE49-F238E27FC236}">
                <a16:creationId xmlns:a16="http://schemas.microsoft.com/office/drawing/2014/main" id="{FC0C5AB0-FB5A-4D47-B35D-747979FB65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2840" y="3989963"/>
            <a:ext cx="1718320" cy="1718320"/>
          </a:xfrm>
          <a:prstGeom prst="rect">
            <a:avLst/>
          </a:prstGeom>
        </p:spPr>
      </p:pic>
    </p:spTree>
    <p:extLst>
      <p:ext uri="{BB962C8B-B14F-4D97-AF65-F5344CB8AC3E}">
        <p14:creationId xmlns:p14="http://schemas.microsoft.com/office/powerpoint/2010/main" val="75419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0" y="188640"/>
            <a:ext cx="9111647" cy="646331"/>
          </a:xfrm>
          <a:prstGeom prst="rect">
            <a:avLst/>
          </a:prstGeom>
          <a:noFill/>
        </p:spPr>
        <p:txBody>
          <a:bodyPr wrap="square" rtlCol="0">
            <a:spAutoFit/>
          </a:bodyPr>
          <a:lstStyle/>
          <a:p>
            <a:pPr algn="ctr"/>
            <a:r>
              <a:rPr lang="fr-FR" sz="3600" dirty="0"/>
              <a:t>4 – Organisation pédagogique</a:t>
            </a:r>
          </a:p>
        </p:txBody>
      </p:sp>
      <p:sp>
        <p:nvSpPr>
          <p:cNvPr id="3" name="ZoneTexte 2"/>
          <p:cNvSpPr txBox="1"/>
          <p:nvPr/>
        </p:nvSpPr>
        <p:spPr>
          <a:xfrm>
            <a:off x="251520" y="908720"/>
            <a:ext cx="8640960" cy="584775"/>
          </a:xfrm>
          <a:prstGeom prst="rect">
            <a:avLst/>
          </a:prstGeom>
          <a:noFill/>
        </p:spPr>
        <p:txBody>
          <a:bodyPr wrap="square" rtlCol="0">
            <a:spAutoFit/>
          </a:bodyPr>
          <a:lstStyle/>
          <a:p>
            <a:r>
              <a:rPr lang="fr-FR" sz="3200" dirty="0"/>
              <a:t>Quelles activités pour des enfants de C1 ?</a:t>
            </a:r>
          </a:p>
        </p:txBody>
      </p:sp>
      <p:sp>
        <p:nvSpPr>
          <p:cNvPr id="5" name="ZoneTexte 4">
            <a:extLst>
              <a:ext uri="{FF2B5EF4-FFF2-40B4-BE49-F238E27FC236}">
                <a16:creationId xmlns:a16="http://schemas.microsoft.com/office/drawing/2014/main" id="{0380F859-A9F9-4676-843C-618C8631A760}"/>
              </a:ext>
            </a:extLst>
          </p:cNvPr>
          <p:cNvSpPr txBox="1"/>
          <p:nvPr/>
        </p:nvSpPr>
        <p:spPr>
          <a:xfrm>
            <a:off x="235343" y="1916832"/>
            <a:ext cx="8640960" cy="4228273"/>
          </a:xfrm>
          <a:prstGeom prst="rect">
            <a:avLst/>
          </a:prstGeom>
          <a:noFill/>
        </p:spPr>
        <p:txBody>
          <a:bodyPr wrap="square" rtlCol="0">
            <a:spAutoFit/>
          </a:bodyPr>
          <a:lstStyle/>
          <a:p>
            <a:pPr lvl="0">
              <a:lnSpc>
                <a:spcPct val="107000"/>
              </a:lnSpc>
            </a:pPr>
            <a:r>
              <a:rPr lang="fr-FR" sz="1800" dirty="0">
                <a:effectLst/>
                <a:latin typeface="Calibri" panose="020F0502020204030204" pitchFamily="34" charset="0"/>
                <a:ea typeface="Calibri" panose="020F0502020204030204" pitchFamily="34" charset="0"/>
                <a:cs typeface="Times New Roman" panose="02020603050405020304" pitchFamily="18" charset="0"/>
              </a:rPr>
              <a:t>Le petit train : tous ensemble, sans toucher le bord pour ne pas faire dérailler le train. Chaque élève à 2 frites.</a:t>
            </a:r>
          </a:p>
          <a:p>
            <a:pPr lvl="0">
              <a:lnSpc>
                <a:spcPct val="107000"/>
              </a:lnSpc>
            </a:pPr>
            <a:r>
              <a:rPr lang="fr-FR" sz="1800" dirty="0">
                <a:effectLst/>
                <a:latin typeface="Calibri" panose="020F0502020204030204" pitchFamily="34" charset="0"/>
                <a:ea typeface="Calibri" panose="020F0502020204030204" pitchFamily="34" charset="0"/>
                <a:cs typeface="Times New Roman" panose="02020603050405020304" pitchFamily="18" charset="0"/>
              </a:rPr>
              <a:t>Pont de singes : comme l’échelle mais sans barreaux.</a:t>
            </a:r>
          </a:p>
          <a:p>
            <a:pPr lvl="0">
              <a:lnSpc>
                <a:spcPct val="107000"/>
              </a:lnSpc>
            </a:pPr>
            <a:r>
              <a:rPr lang="fr-FR" sz="1800" dirty="0">
                <a:effectLst/>
                <a:latin typeface="Calibri" panose="020F0502020204030204" pitchFamily="34" charset="0"/>
                <a:ea typeface="Calibri" panose="020F0502020204030204" pitchFamily="34" charset="0"/>
                <a:cs typeface="Times New Roman" panose="02020603050405020304" pitchFamily="18" charset="0"/>
              </a:rPr>
              <a:t>Faire des parcours.</a:t>
            </a:r>
          </a:p>
          <a:p>
            <a:pPr lvl="0">
              <a:lnSpc>
                <a:spcPct val="107000"/>
              </a:lnSpc>
            </a:pPr>
            <a:r>
              <a:rPr lang="fr-FR" sz="1800" dirty="0">
                <a:effectLst/>
                <a:latin typeface="Calibri" panose="020F0502020204030204" pitchFamily="34" charset="0"/>
                <a:ea typeface="Calibri" panose="020F0502020204030204" pitchFamily="34" charset="0"/>
                <a:cs typeface="Times New Roman" panose="02020603050405020304" pitchFamily="18" charset="0"/>
              </a:rPr>
              <a:t>Arrosoirs : on passe sous la douche, on ne tient le bord qu’à une main.</a:t>
            </a:r>
          </a:p>
          <a:p>
            <a:pPr lvl="0">
              <a:lnSpc>
                <a:spcPct val="107000"/>
              </a:lnSpc>
            </a:pPr>
            <a:r>
              <a:rPr lang="fr-FR" sz="1800" dirty="0">
                <a:effectLst/>
                <a:latin typeface="Calibri" panose="020F0502020204030204" pitchFamily="34" charset="0"/>
                <a:ea typeface="Calibri" panose="020F0502020204030204" pitchFamily="34" charset="0"/>
                <a:cs typeface="Times New Roman" panose="02020603050405020304" pitchFamily="18" charset="0"/>
              </a:rPr>
              <a:t>Entrée bascule dans l’eau sur tapis troué. (</a:t>
            </a:r>
            <a:r>
              <a:rPr lang="fr-FR" dirty="0">
                <a:latin typeface="Calibri" panose="020F0502020204030204" pitchFamily="34" charset="0"/>
                <a:ea typeface="Calibri" panose="020F0502020204030204" pitchFamily="34" charset="0"/>
                <a:cs typeface="Times New Roman" panose="02020603050405020304" pitchFamily="18" charset="0"/>
              </a:rPr>
              <a:t>T</a:t>
            </a:r>
            <a:r>
              <a:rPr lang="fr-FR" sz="1800" dirty="0">
                <a:effectLst/>
                <a:latin typeface="Calibri" panose="020F0502020204030204" pitchFamily="34" charset="0"/>
                <a:ea typeface="Calibri" panose="020F0502020204030204" pitchFamily="34" charset="0"/>
                <a:cs typeface="Times New Roman" panose="02020603050405020304" pitchFamily="18" charset="0"/>
              </a:rPr>
              <a:t>ravailler les roulades à la maternelle).</a:t>
            </a:r>
          </a:p>
          <a:p>
            <a:pPr lvl="0">
              <a:lnSpc>
                <a:spcPct val="107000"/>
              </a:lnSpc>
            </a:pPr>
            <a:r>
              <a:rPr lang="fr-FR" sz="1800" dirty="0">
                <a:effectLst/>
                <a:latin typeface="Calibri" panose="020F0502020204030204" pitchFamily="34" charset="0"/>
                <a:ea typeface="Calibri" panose="020F0502020204030204" pitchFamily="34" charset="0"/>
                <a:cs typeface="Times New Roman" panose="02020603050405020304" pitchFamily="18" charset="0"/>
              </a:rPr>
              <a:t>Monsieur Patate : Accroché à l’échelle, au fond de l’eau. Remplir le nez de balles de ping-pong pour qu’il remonte.</a:t>
            </a:r>
          </a:p>
          <a:p>
            <a:pPr lvl="0">
              <a:lnSpc>
                <a:spcPct val="107000"/>
              </a:lnSpc>
            </a:pPr>
            <a:r>
              <a:rPr lang="fr-FR" sz="1800" dirty="0">
                <a:effectLst/>
                <a:latin typeface="Calibri" panose="020F0502020204030204" pitchFamily="34" charset="0"/>
                <a:ea typeface="Calibri" panose="020F0502020204030204" pitchFamily="34" charset="0"/>
                <a:cs typeface="Times New Roman" panose="02020603050405020304" pitchFamily="18" charset="0"/>
              </a:rPr>
              <a:t>Balles flottantes : Aller les chercher en marchant ou en utilisant les frites et en se propulsant avec les jambes.</a:t>
            </a:r>
          </a:p>
          <a:p>
            <a:pPr lvl="0">
              <a:lnSpc>
                <a:spcPct val="107000"/>
              </a:lnSpc>
            </a:pPr>
            <a:r>
              <a:rPr lang="fr-FR" sz="1800" dirty="0">
                <a:effectLst/>
                <a:latin typeface="Calibri" panose="020F0502020204030204" pitchFamily="34" charset="0"/>
                <a:ea typeface="Calibri" panose="020F0502020204030204" pitchFamily="34" charset="0"/>
                <a:cs typeface="Times New Roman" panose="02020603050405020304" pitchFamily="18" charset="0"/>
              </a:rPr>
              <a:t>Anneaux lestés.</a:t>
            </a:r>
          </a:p>
          <a:p>
            <a:pPr lvl="0">
              <a:lnSpc>
                <a:spcPct val="107000"/>
              </a:lnSpc>
            </a:pPr>
            <a:r>
              <a:rPr lang="fr-FR" sz="1800" dirty="0">
                <a:effectLst/>
                <a:latin typeface="Calibri" panose="020F0502020204030204" pitchFamily="34" charset="0"/>
                <a:ea typeface="Calibri" panose="020F0502020204030204" pitchFamily="34" charset="0"/>
                <a:cs typeface="Times New Roman" panose="02020603050405020304" pitchFamily="18" charset="0"/>
              </a:rPr>
              <a:t>Courses – Différents types.</a:t>
            </a:r>
          </a:p>
          <a:p>
            <a:pPr lvl="0">
              <a:lnSpc>
                <a:spcPct val="107000"/>
              </a:lnSpc>
            </a:pPr>
            <a:r>
              <a:rPr lang="fr-FR" sz="1800" dirty="0">
                <a:effectLst/>
                <a:latin typeface="Calibri" panose="020F0502020204030204" pitchFamily="34" charset="0"/>
                <a:ea typeface="Calibri" panose="020F0502020204030204" pitchFamily="34" charset="0"/>
                <a:cs typeface="Times New Roman" panose="02020603050405020304" pitchFamily="18" charset="0"/>
              </a:rPr>
              <a:t>Planche – Garçon de café. Un anneau posé sur une planche que l’élève pousse devant lui.</a:t>
            </a:r>
          </a:p>
          <a:p>
            <a:pPr lvl="0">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Courir / marcher sur le tapis jaune.</a:t>
            </a:r>
          </a:p>
        </p:txBody>
      </p:sp>
    </p:spTree>
    <p:extLst>
      <p:ext uri="{BB962C8B-B14F-4D97-AF65-F5344CB8AC3E}">
        <p14:creationId xmlns:p14="http://schemas.microsoft.com/office/powerpoint/2010/main" val="1945018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0" y="620688"/>
            <a:ext cx="9144000" cy="5970865"/>
          </a:xfrm>
          <a:prstGeom prst="rect">
            <a:avLst/>
          </a:prstGeom>
          <a:noFill/>
        </p:spPr>
        <p:txBody>
          <a:bodyPr wrap="square" rtlCol="0">
            <a:spAutoFit/>
          </a:bodyPr>
          <a:lstStyle/>
          <a:p>
            <a:endParaRPr lang="fr-FR" dirty="0"/>
          </a:p>
          <a:p>
            <a:r>
              <a:rPr lang="fr-FR" sz="2800" dirty="0"/>
              <a:t>- Noyade = 1000 décès par an en moyenne</a:t>
            </a:r>
            <a:br>
              <a:rPr lang="fr-FR" sz="2800" dirty="0"/>
            </a:br>
            <a:endParaRPr lang="fr-FR" sz="2800" dirty="0"/>
          </a:p>
          <a:p>
            <a:r>
              <a:rPr lang="fr-FR" sz="2800" dirty="0"/>
              <a:t>- Une forte augmentation post-confinement (2021)</a:t>
            </a:r>
            <a:br>
              <a:rPr lang="fr-FR" sz="2800" dirty="0"/>
            </a:br>
            <a:endParaRPr lang="fr-FR" sz="2800" dirty="0"/>
          </a:p>
          <a:p>
            <a:r>
              <a:rPr lang="fr-FR" sz="2800" dirty="0"/>
              <a:t>- Noyade = 1</a:t>
            </a:r>
            <a:r>
              <a:rPr lang="fr-FR" sz="2800" baseline="30000" dirty="0"/>
              <a:t>ère</a:t>
            </a:r>
            <a:r>
              <a:rPr lang="fr-FR" sz="2800" dirty="0"/>
              <a:t> cause de mortalité chez les moins de 25 ans</a:t>
            </a:r>
            <a:br>
              <a:rPr lang="fr-FR" sz="2800" dirty="0"/>
            </a:br>
            <a:endParaRPr lang="fr-FR" sz="2800" dirty="0"/>
          </a:p>
          <a:p>
            <a:r>
              <a:rPr lang="fr-FR" sz="2800" dirty="0"/>
              <a:t>- Une forte augmentation chez les moins de 6 ans qui représentent 25% des noyés !</a:t>
            </a:r>
            <a:br>
              <a:rPr lang="fr-FR" sz="2800" dirty="0"/>
            </a:br>
            <a:endParaRPr lang="fr-FR" sz="2800" dirty="0"/>
          </a:p>
          <a:p>
            <a:r>
              <a:rPr lang="fr-FR" sz="2800" dirty="0"/>
              <a:t>- … et, dans la majorité des cas, des écoliers qui font leur premier cycle « piscine » à 6-7 ans voire plus tard ! </a:t>
            </a:r>
          </a:p>
        </p:txBody>
      </p:sp>
      <p:sp>
        <p:nvSpPr>
          <p:cNvPr id="3" name="ZoneTexte 2"/>
          <p:cNvSpPr txBox="1"/>
          <p:nvPr/>
        </p:nvSpPr>
        <p:spPr>
          <a:xfrm>
            <a:off x="2483768" y="188640"/>
            <a:ext cx="4968552" cy="923330"/>
          </a:xfrm>
          <a:prstGeom prst="rect">
            <a:avLst/>
          </a:prstGeom>
          <a:noFill/>
        </p:spPr>
        <p:txBody>
          <a:bodyPr wrap="square" rtlCol="0">
            <a:spAutoFit/>
          </a:bodyPr>
          <a:lstStyle/>
          <a:p>
            <a:r>
              <a:rPr lang="fr-FR" sz="3600" dirty="0"/>
              <a:t>1 - Constat national</a:t>
            </a:r>
          </a:p>
          <a:p>
            <a:endParaRPr lang="fr-FR" dirty="0"/>
          </a:p>
        </p:txBody>
      </p:sp>
    </p:spTree>
    <p:extLst>
      <p:ext uri="{BB962C8B-B14F-4D97-AF65-F5344CB8AC3E}">
        <p14:creationId xmlns:p14="http://schemas.microsoft.com/office/powerpoint/2010/main" val="295829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9"/>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0" y="188640"/>
            <a:ext cx="9111647" cy="646331"/>
          </a:xfrm>
          <a:prstGeom prst="rect">
            <a:avLst/>
          </a:prstGeom>
          <a:noFill/>
        </p:spPr>
        <p:txBody>
          <a:bodyPr wrap="square" rtlCol="0">
            <a:spAutoFit/>
          </a:bodyPr>
          <a:lstStyle/>
          <a:p>
            <a:pPr algn="ctr"/>
            <a:r>
              <a:rPr lang="fr-FR" sz="3600" dirty="0"/>
              <a:t>4 – Organisation pédagogique</a:t>
            </a:r>
          </a:p>
        </p:txBody>
      </p:sp>
      <p:sp>
        <p:nvSpPr>
          <p:cNvPr id="3" name="ZoneTexte 2"/>
          <p:cNvSpPr txBox="1"/>
          <p:nvPr/>
        </p:nvSpPr>
        <p:spPr>
          <a:xfrm>
            <a:off x="251520" y="1340768"/>
            <a:ext cx="8640960" cy="4031873"/>
          </a:xfrm>
          <a:prstGeom prst="rect">
            <a:avLst/>
          </a:prstGeom>
          <a:noFill/>
        </p:spPr>
        <p:txBody>
          <a:bodyPr wrap="square" rtlCol="0">
            <a:spAutoFit/>
          </a:bodyPr>
          <a:lstStyle/>
          <a:p>
            <a:r>
              <a:rPr lang="fr-FR" sz="3200" dirty="0"/>
              <a:t>L’organisation de l’enseignement de la natation s’organise en trois domaines :</a:t>
            </a:r>
          </a:p>
          <a:p>
            <a:endParaRPr lang="fr-FR" sz="3200" dirty="0"/>
          </a:p>
          <a:p>
            <a:pPr marL="342900" indent="-342900">
              <a:buFontTx/>
              <a:buChar char="-"/>
            </a:pPr>
            <a:r>
              <a:rPr lang="fr-FR" sz="3200" dirty="0"/>
              <a:t>Les entrées dans l’eau</a:t>
            </a:r>
          </a:p>
          <a:p>
            <a:pPr marL="342900" indent="-342900">
              <a:buFontTx/>
              <a:buChar char="-"/>
            </a:pPr>
            <a:endParaRPr lang="fr-FR" sz="3200" dirty="0"/>
          </a:p>
          <a:p>
            <a:pPr marL="342900" indent="-342900">
              <a:buFontTx/>
              <a:buChar char="-"/>
            </a:pPr>
            <a:r>
              <a:rPr lang="fr-FR" sz="3200" dirty="0"/>
              <a:t>Les immersions </a:t>
            </a:r>
          </a:p>
          <a:p>
            <a:pPr marL="342900" indent="-342900">
              <a:buFontTx/>
              <a:buChar char="-"/>
            </a:pPr>
            <a:endParaRPr lang="fr-FR" sz="3200" dirty="0"/>
          </a:p>
          <a:p>
            <a:pPr marL="342900" indent="-342900">
              <a:buFontTx/>
              <a:buChar char="-"/>
            </a:pPr>
            <a:r>
              <a:rPr lang="fr-FR" sz="3200" dirty="0"/>
              <a:t>Les déplacements</a:t>
            </a:r>
          </a:p>
        </p:txBody>
      </p:sp>
    </p:spTree>
    <p:extLst>
      <p:ext uri="{BB962C8B-B14F-4D97-AF65-F5344CB8AC3E}">
        <p14:creationId xmlns:p14="http://schemas.microsoft.com/office/powerpoint/2010/main" val="3941351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0" y="188640"/>
            <a:ext cx="9144000" cy="646331"/>
          </a:xfrm>
          <a:prstGeom prst="rect">
            <a:avLst/>
          </a:prstGeom>
          <a:noFill/>
        </p:spPr>
        <p:txBody>
          <a:bodyPr wrap="square" rtlCol="0">
            <a:spAutoFit/>
          </a:bodyPr>
          <a:lstStyle/>
          <a:p>
            <a:pPr algn="ctr"/>
            <a:r>
              <a:rPr lang="fr-FR" sz="3600" dirty="0"/>
              <a:t>4 – Les entrées dans l’eau</a:t>
            </a:r>
          </a:p>
        </p:txBody>
      </p:sp>
      <p:sp>
        <p:nvSpPr>
          <p:cNvPr id="3" name="ZoneTexte 2"/>
          <p:cNvSpPr txBox="1"/>
          <p:nvPr/>
        </p:nvSpPr>
        <p:spPr>
          <a:xfrm>
            <a:off x="107504" y="1196752"/>
            <a:ext cx="8928992" cy="4893647"/>
          </a:xfrm>
          <a:prstGeom prst="rect">
            <a:avLst/>
          </a:prstGeom>
          <a:noFill/>
        </p:spPr>
        <p:txBody>
          <a:bodyPr wrap="square" rtlCol="0">
            <a:spAutoFit/>
          </a:bodyPr>
          <a:lstStyle/>
          <a:p>
            <a:r>
              <a:rPr lang="fr-FR" sz="2600" dirty="0"/>
              <a:t>L’entrée dans l’eau est la porte de modification de la motricité : l’élève passe d’un milieu dans l’autre.</a:t>
            </a:r>
          </a:p>
          <a:p>
            <a:endParaRPr lang="fr-FR" sz="2600" dirty="0"/>
          </a:p>
          <a:p>
            <a:r>
              <a:rPr lang="fr-FR" sz="2600" dirty="0"/>
              <a:t>Elle peut être de différentes formes :</a:t>
            </a:r>
          </a:p>
          <a:p>
            <a:pPr marL="342900" indent="-342900">
              <a:buFontTx/>
              <a:buChar char="-"/>
            </a:pPr>
            <a:r>
              <a:rPr lang="fr-FR" sz="2600" dirty="0"/>
              <a:t>Descente par l’échelle</a:t>
            </a:r>
          </a:p>
          <a:p>
            <a:pPr marL="342900" indent="-342900">
              <a:buFontTx/>
              <a:buChar char="-"/>
            </a:pPr>
            <a:r>
              <a:rPr lang="fr-FR" sz="2600" dirty="0"/>
              <a:t>Descente depuis le bord</a:t>
            </a:r>
          </a:p>
          <a:p>
            <a:pPr marL="342900" indent="-342900">
              <a:buFontTx/>
              <a:buChar char="-"/>
            </a:pPr>
            <a:r>
              <a:rPr lang="fr-FR" sz="2600" dirty="0"/>
              <a:t>Sauter, avec ou sans perche</a:t>
            </a:r>
          </a:p>
          <a:p>
            <a:pPr marL="342900" indent="-342900">
              <a:buFontTx/>
              <a:buChar char="-"/>
            </a:pPr>
            <a:r>
              <a:rPr lang="fr-FR" sz="2600" dirty="0"/>
              <a:t>Se laisser tomber, en avant ou en arrière</a:t>
            </a:r>
          </a:p>
          <a:p>
            <a:pPr marL="342900" indent="-342900">
              <a:buFontTx/>
              <a:buChar char="-"/>
            </a:pPr>
            <a:r>
              <a:rPr lang="fr-FR" sz="2600" dirty="0"/>
              <a:t>Plonger</a:t>
            </a:r>
          </a:p>
          <a:p>
            <a:pPr marL="342900" indent="-342900">
              <a:buFontTx/>
              <a:buChar char="-"/>
            </a:pPr>
            <a:endParaRPr lang="fr-FR" sz="2600" dirty="0"/>
          </a:p>
          <a:p>
            <a:r>
              <a:rPr lang="fr-FR" sz="2600" dirty="0"/>
              <a:t>La finalité de « l’ASNS » : entrer dans l’eau en chute arrière.</a:t>
            </a:r>
          </a:p>
        </p:txBody>
      </p:sp>
    </p:spTree>
    <p:extLst>
      <p:ext uri="{BB962C8B-B14F-4D97-AF65-F5344CB8AC3E}">
        <p14:creationId xmlns:p14="http://schemas.microsoft.com/office/powerpoint/2010/main" val="271438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0" y="118373"/>
            <a:ext cx="9143999" cy="646331"/>
          </a:xfrm>
          <a:prstGeom prst="rect">
            <a:avLst/>
          </a:prstGeom>
          <a:noFill/>
        </p:spPr>
        <p:txBody>
          <a:bodyPr wrap="square" rtlCol="0">
            <a:spAutoFit/>
          </a:bodyPr>
          <a:lstStyle/>
          <a:p>
            <a:pPr algn="ctr"/>
            <a:r>
              <a:rPr lang="fr-FR" sz="3600" dirty="0"/>
              <a:t>4 – Les immersions</a:t>
            </a:r>
          </a:p>
        </p:txBody>
      </p:sp>
      <p:sp>
        <p:nvSpPr>
          <p:cNvPr id="3" name="ZoneTexte 2"/>
          <p:cNvSpPr txBox="1"/>
          <p:nvPr/>
        </p:nvSpPr>
        <p:spPr>
          <a:xfrm>
            <a:off x="107504" y="844864"/>
            <a:ext cx="9036494" cy="5632311"/>
          </a:xfrm>
          <a:prstGeom prst="rect">
            <a:avLst/>
          </a:prstGeom>
          <a:noFill/>
        </p:spPr>
        <p:txBody>
          <a:bodyPr wrap="square" rtlCol="0">
            <a:spAutoFit/>
          </a:bodyPr>
          <a:lstStyle/>
          <a:p>
            <a:r>
              <a:rPr lang="fr-FR" sz="2400" dirty="0"/>
              <a:t>Le travail sur les immersions est le travail le plus anxiogène et le plus ludique.</a:t>
            </a:r>
          </a:p>
          <a:p>
            <a:endParaRPr lang="fr-FR" sz="2400" dirty="0"/>
          </a:p>
          <a:p>
            <a:r>
              <a:rPr lang="fr-FR" sz="2400" dirty="0"/>
              <a:t>Elles peuvent être de différentes formes :</a:t>
            </a:r>
          </a:p>
          <a:p>
            <a:pPr marL="342900" indent="-342900">
              <a:buFontTx/>
              <a:buChar char="-"/>
            </a:pPr>
            <a:r>
              <a:rPr lang="fr-FR" sz="2400" dirty="0"/>
              <a:t>Mettre la tête dans l’eau</a:t>
            </a:r>
          </a:p>
          <a:p>
            <a:pPr marL="342900" indent="-342900">
              <a:buFontTx/>
              <a:buChar char="-"/>
            </a:pPr>
            <a:r>
              <a:rPr lang="fr-FR" sz="2400" dirty="0"/>
              <a:t>Descendre sous l’eau</a:t>
            </a:r>
          </a:p>
          <a:p>
            <a:pPr marL="342900" indent="-342900">
              <a:buFontTx/>
              <a:buChar char="-"/>
            </a:pPr>
            <a:r>
              <a:rPr lang="fr-FR" sz="2400" dirty="0"/>
              <a:t>Rester longtemps sous l’eau</a:t>
            </a:r>
          </a:p>
          <a:p>
            <a:pPr marL="342900" indent="-342900">
              <a:buFontTx/>
              <a:buChar char="-"/>
            </a:pPr>
            <a:r>
              <a:rPr lang="fr-FR" sz="2400" dirty="0"/>
              <a:t>Gérer la respiration (inspiration brève avant d’expirer doucement sous l’eau)</a:t>
            </a:r>
          </a:p>
          <a:p>
            <a:pPr marL="342900" indent="-342900">
              <a:buFontTx/>
              <a:buChar char="-"/>
            </a:pPr>
            <a:r>
              <a:rPr lang="fr-FR" sz="2400" dirty="0"/>
              <a:t>Combiner immersion et déplacement subaquatique</a:t>
            </a:r>
          </a:p>
          <a:p>
            <a:pPr marL="342900" indent="-342900">
              <a:buFontTx/>
              <a:buChar char="-"/>
            </a:pPr>
            <a:r>
              <a:rPr lang="fr-FR" sz="2400" dirty="0"/>
              <a:t>Gérer ses angoisse et apprivoiser la grande profondeur</a:t>
            </a:r>
          </a:p>
          <a:p>
            <a:pPr marL="342900" indent="-342900">
              <a:buFontTx/>
              <a:buChar char="-"/>
            </a:pPr>
            <a:endParaRPr lang="fr-FR" sz="2400" dirty="0"/>
          </a:p>
          <a:p>
            <a:r>
              <a:rPr lang="fr-FR" sz="2400" dirty="0"/>
              <a:t>La finalité de « l’ASNS » : aller chercher sans lunettes un objet en grande profondeur, passer sous un tapis (1,5 m) et enchainer des actions.</a:t>
            </a:r>
          </a:p>
        </p:txBody>
      </p:sp>
    </p:spTree>
    <p:extLst>
      <p:ext uri="{BB962C8B-B14F-4D97-AF65-F5344CB8AC3E}">
        <p14:creationId xmlns:p14="http://schemas.microsoft.com/office/powerpoint/2010/main" val="314917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0" y="149729"/>
            <a:ext cx="9143999" cy="646331"/>
          </a:xfrm>
          <a:prstGeom prst="rect">
            <a:avLst/>
          </a:prstGeom>
          <a:noFill/>
        </p:spPr>
        <p:txBody>
          <a:bodyPr wrap="square" rtlCol="0">
            <a:spAutoFit/>
          </a:bodyPr>
          <a:lstStyle/>
          <a:p>
            <a:pPr algn="ctr"/>
            <a:r>
              <a:rPr lang="fr-FR" sz="3600" dirty="0"/>
              <a:t>4 – Les déplacements</a:t>
            </a:r>
          </a:p>
        </p:txBody>
      </p:sp>
      <p:sp>
        <p:nvSpPr>
          <p:cNvPr id="3" name="ZoneTexte 2"/>
          <p:cNvSpPr txBox="1"/>
          <p:nvPr/>
        </p:nvSpPr>
        <p:spPr>
          <a:xfrm>
            <a:off x="179512" y="1268760"/>
            <a:ext cx="8964486" cy="4893647"/>
          </a:xfrm>
          <a:prstGeom prst="rect">
            <a:avLst/>
          </a:prstGeom>
          <a:noFill/>
        </p:spPr>
        <p:txBody>
          <a:bodyPr wrap="square" rtlCol="0">
            <a:spAutoFit/>
          </a:bodyPr>
          <a:lstStyle/>
          <a:p>
            <a:r>
              <a:rPr lang="fr-FR" sz="2400" dirty="0"/>
              <a:t>Le travail sur les déplacements est complexe car il fait intervenir plusieurs dimensions.</a:t>
            </a:r>
          </a:p>
          <a:p>
            <a:endParaRPr lang="fr-FR" sz="2400" dirty="0"/>
          </a:p>
          <a:p>
            <a:pPr marL="342900" indent="-342900">
              <a:buFontTx/>
              <a:buChar char="-"/>
            </a:pPr>
            <a:r>
              <a:rPr lang="fr-FR" sz="2400" dirty="0"/>
              <a:t>L’équilibre</a:t>
            </a:r>
          </a:p>
          <a:p>
            <a:pPr marL="342900" indent="-342900">
              <a:buFontTx/>
              <a:buChar char="-"/>
            </a:pPr>
            <a:r>
              <a:rPr lang="fr-FR" sz="2400" dirty="0"/>
              <a:t>Les appuis</a:t>
            </a:r>
          </a:p>
          <a:p>
            <a:pPr marL="342900" indent="-342900">
              <a:buFontTx/>
              <a:buChar char="-"/>
            </a:pPr>
            <a:r>
              <a:rPr lang="fr-FR" sz="2400" dirty="0"/>
              <a:t>La respiration</a:t>
            </a:r>
          </a:p>
          <a:p>
            <a:pPr marL="342900" indent="-342900">
              <a:buFontTx/>
              <a:buChar char="-"/>
            </a:pPr>
            <a:r>
              <a:rPr lang="fr-FR" sz="2400" dirty="0"/>
              <a:t>La coordination</a:t>
            </a:r>
          </a:p>
          <a:p>
            <a:endParaRPr lang="fr-FR" sz="2400" dirty="0"/>
          </a:p>
          <a:p>
            <a:endParaRPr lang="fr-FR" sz="2400" dirty="0"/>
          </a:p>
          <a:p>
            <a:r>
              <a:rPr lang="fr-FR" sz="2400" dirty="0"/>
              <a:t>La finalité de « l’ASNS » : </a:t>
            </a:r>
          </a:p>
          <a:p>
            <a:endParaRPr lang="fr-FR" sz="2400" dirty="0"/>
          </a:p>
          <a:p>
            <a:r>
              <a:rPr lang="fr-FR" sz="2400" dirty="0"/>
              <a:t>Se déplacer sur une distance de 50 m (25 m sur le ventre et 25 m sur le dos) sans reprise d’appuis.</a:t>
            </a:r>
          </a:p>
        </p:txBody>
      </p:sp>
    </p:spTree>
    <p:extLst>
      <p:ext uri="{BB962C8B-B14F-4D97-AF65-F5344CB8AC3E}">
        <p14:creationId xmlns:p14="http://schemas.microsoft.com/office/powerpoint/2010/main" val="324193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FE0569D-EAC5-40F8-ACCB-BDF92A94E8B4}"/>
              </a:ext>
            </a:extLst>
          </p:cNvPr>
          <p:cNvPicPr>
            <a:picLocks noChangeAspect="1"/>
          </p:cNvPicPr>
          <p:nvPr/>
        </p:nvPicPr>
        <p:blipFill>
          <a:blip r:embed="rId3"/>
          <a:stretch>
            <a:fillRect/>
          </a:stretch>
        </p:blipFill>
        <p:spPr>
          <a:xfrm>
            <a:off x="467544" y="188640"/>
            <a:ext cx="8208912" cy="5151663"/>
          </a:xfrm>
          <a:prstGeom prst="rect">
            <a:avLst/>
          </a:prstGeom>
          <a:ln>
            <a:noFill/>
          </a:ln>
          <a:effectLst>
            <a:outerShdw blurRad="292100" dist="139700" dir="2700000" algn="tl" rotWithShape="0">
              <a:srgbClr val="333333">
                <a:alpha val="65000"/>
              </a:srgbClr>
            </a:outerShdw>
          </a:effectLst>
        </p:spPr>
      </p:pic>
      <p:sp>
        <p:nvSpPr>
          <p:cNvPr id="6" name="Titre 1">
            <a:extLst>
              <a:ext uri="{FF2B5EF4-FFF2-40B4-BE49-F238E27FC236}">
                <a16:creationId xmlns:a16="http://schemas.microsoft.com/office/drawing/2014/main" id="{01207D64-8960-4AA9-B8A4-929C007EDAEE}"/>
              </a:ext>
            </a:extLst>
          </p:cNvPr>
          <p:cNvSpPr>
            <a:spLocks noGrp="1"/>
          </p:cNvSpPr>
          <p:nvPr>
            <p:ph type="ctrTitle"/>
          </p:nvPr>
        </p:nvSpPr>
        <p:spPr>
          <a:xfrm>
            <a:off x="0" y="5471079"/>
            <a:ext cx="7308304" cy="1386921"/>
          </a:xfrm>
        </p:spPr>
        <p:txBody>
          <a:bodyPr anchor="ctr">
            <a:normAutofit/>
          </a:bodyPr>
          <a:lstStyle/>
          <a:p>
            <a:pPr algn="ctr"/>
            <a:r>
              <a:rPr lang="fr-FR" sz="2400" dirty="0">
                <a:latin typeface="+mn-lt"/>
              </a:rPr>
              <a:t>Propositions de SITUATIONS ET DE VARIABLES</a:t>
            </a:r>
            <a:endParaRPr lang="fr-FR" sz="4800" dirty="0">
              <a:latin typeface="+mn-lt"/>
            </a:endParaRPr>
          </a:p>
        </p:txBody>
      </p:sp>
      <p:pic>
        <p:nvPicPr>
          <p:cNvPr id="8" name="Image 7">
            <a:hlinkClick r:id="rId4" action="ppaction://hlinkfile"/>
            <a:extLst>
              <a:ext uri="{FF2B5EF4-FFF2-40B4-BE49-F238E27FC236}">
                <a16:creationId xmlns:a16="http://schemas.microsoft.com/office/drawing/2014/main" id="{EAE48C8A-49DC-4243-ADEB-613D3AFA00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1598" y="5471079"/>
            <a:ext cx="1257587" cy="1270289"/>
          </a:xfrm>
          <a:prstGeom prst="rect">
            <a:avLst/>
          </a:prstGeom>
        </p:spPr>
      </p:pic>
    </p:spTree>
    <p:extLst>
      <p:ext uri="{BB962C8B-B14F-4D97-AF65-F5344CB8AC3E}">
        <p14:creationId xmlns:p14="http://schemas.microsoft.com/office/powerpoint/2010/main" val="3253400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0" y="188640"/>
            <a:ext cx="9111647" cy="646331"/>
          </a:xfrm>
          <a:prstGeom prst="rect">
            <a:avLst/>
          </a:prstGeom>
          <a:noFill/>
        </p:spPr>
        <p:txBody>
          <a:bodyPr wrap="square" rtlCol="0">
            <a:spAutoFit/>
          </a:bodyPr>
          <a:lstStyle/>
          <a:p>
            <a:pPr algn="ctr"/>
            <a:r>
              <a:rPr lang="fr-FR" sz="3600" dirty="0"/>
              <a:t>4 – Organisation pédagogique</a:t>
            </a:r>
          </a:p>
        </p:txBody>
      </p:sp>
      <p:sp>
        <p:nvSpPr>
          <p:cNvPr id="3" name="ZoneTexte 2"/>
          <p:cNvSpPr txBox="1"/>
          <p:nvPr/>
        </p:nvSpPr>
        <p:spPr>
          <a:xfrm>
            <a:off x="0" y="908720"/>
            <a:ext cx="9111646" cy="584775"/>
          </a:xfrm>
          <a:prstGeom prst="rect">
            <a:avLst/>
          </a:prstGeom>
          <a:noFill/>
        </p:spPr>
        <p:txBody>
          <a:bodyPr wrap="square" rtlCol="0">
            <a:spAutoFit/>
          </a:bodyPr>
          <a:lstStyle/>
          <a:p>
            <a:pPr algn="ctr"/>
            <a:r>
              <a:rPr lang="fr-FR" sz="3200" dirty="0"/>
              <a:t>Quelles activités pour les élèves en P2 et P3 ?</a:t>
            </a:r>
          </a:p>
        </p:txBody>
      </p:sp>
      <p:pic>
        <p:nvPicPr>
          <p:cNvPr id="6" name="Image 5">
            <a:hlinkClick r:id="rId2" action="ppaction://hlinkfile"/>
            <a:extLst>
              <a:ext uri="{FF2B5EF4-FFF2-40B4-BE49-F238E27FC236}">
                <a16:creationId xmlns:a16="http://schemas.microsoft.com/office/drawing/2014/main" id="{D0DFBA94-9594-4947-A670-5AAA3ABC81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7029" y="2793855"/>
            <a:ext cx="1257587" cy="1270289"/>
          </a:xfrm>
          <a:prstGeom prst="rect">
            <a:avLst/>
          </a:prstGeom>
        </p:spPr>
      </p:pic>
    </p:spTree>
    <p:extLst>
      <p:ext uri="{BB962C8B-B14F-4D97-AF65-F5344CB8AC3E}">
        <p14:creationId xmlns:p14="http://schemas.microsoft.com/office/powerpoint/2010/main" val="1635642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0" y="188640"/>
            <a:ext cx="9111647" cy="646331"/>
          </a:xfrm>
          <a:prstGeom prst="rect">
            <a:avLst/>
          </a:prstGeom>
          <a:noFill/>
        </p:spPr>
        <p:txBody>
          <a:bodyPr wrap="square" rtlCol="0">
            <a:spAutoFit/>
          </a:bodyPr>
          <a:lstStyle/>
          <a:p>
            <a:pPr algn="ctr"/>
            <a:r>
              <a:rPr lang="fr-FR" sz="3600" dirty="0"/>
              <a:t>4 – Organisation pédagogique</a:t>
            </a:r>
          </a:p>
        </p:txBody>
      </p:sp>
      <p:sp>
        <p:nvSpPr>
          <p:cNvPr id="3" name="ZoneTexte 2"/>
          <p:cNvSpPr txBox="1"/>
          <p:nvPr/>
        </p:nvSpPr>
        <p:spPr>
          <a:xfrm>
            <a:off x="0" y="908720"/>
            <a:ext cx="9111646" cy="584775"/>
          </a:xfrm>
          <a:prstGeom prst="rect">
            <a:avLst/>
          </a:prstGeom>
          <a:noFill/>
        </p:spPr>
        <p:txBody>
          <a:bodyPr wrap="square" rtlCol="0">
            <a:spAutoFit/>
          </a:bodyPr>
          <a:lstStyle/>
          <a:p>
            <a:r>
              <a:rPr lang="fr-FR" sz="3200" dirty="0"/>
              <a:t>Quelles activités lors de la première séance ?</a:t>
            </a:r>
          </a:p>
        </p:txBody>
      </p:sp>
      <p:sp>
        <p:nvSpPr>
          <p:cNvPr id="5" name="ZoneTexte 4">
            <a:extLst>
              <a:ext uri="{FF2B5EF4-FFF2-40B4-BE49-F238E27FC236}">
                <a16:creationId xmlns:a16="http://schemas.microsoft.com/office/drawing/2014/main" id="{0380F859-A9F9-4676-843C-618C8631A760}"/>
              </a:ext>
            </a:extLst>
          </p:cNvPr>
          <p:cNvSpPr txBox="1"/>
          <p:nvPr/>
        </p:nvSpPr>
        <p:spPr>
          <a:xfrm>
            <a:off x="251520" y="1493495"/>
            <a:ext cx="8640960" cy="4919488"/>
          </a:xfrm>
          <a:prstGeom prst="rect">
            <a:avLst/>
          </a:prstGeom>
          <a:noFill/>
        </p:spPr>
        <p:txBody>
          <a:bodyPr wrap="square" rtlCol="0">
            <a:spAutoFit/>
          </a:bodyPr>
          <a:lstStyle/>
          <a:p>
            <a:pPr>
              <a:lnSpc>
                <a:spcPct val="107000"/>
              </a:lnSpc>
              <a:spcAft>
                <a:spcPts val="80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Activités en séance 1 :</a:t>
            </a:r>
          </a:p>
          <a:p>
            <a:pPr marL="342900" lvl="0" indent="-342900">
              <a:lnSpc>
                <a:spcPct val="107000"/>
              </a:lnSpc>
              <a:buFont typeface="Symbol" panose="05050102010706020507" pitchFamily="18" charset="2"/>
              <a:buChar char=""/>
            </a:pPr>
            <a:r>
              <a:rPr lang="fr-FR" sz="2400" dirty="0">
                <a:effectLst/>
                <a:latin typeface="Calibri" panose="020F0502020204030204" pitchFamily="34" charset="0"/>
                <a:ea typeface="Calibri" panose="020F0502020204030204" pitchFamily="34" charset="0"/>
                <a:cs typeface="Times New Roman" panose="02020603050405020304" pitchFamily="18" charset="0"/>
              </a:rPr>
              <a:t>1</a:t>
            </a:r>
            <a:r>
              <a:rPr lang="fr-FR" sz="2400" baseline="30000" dirty="0">
                <a:effectLst/>
                <a:latin typeface="Calibri" panose="020F0502020204030204" pitchFamily="34" charset="0"/>
                <a:ea typeface="Calibri" panose="020F0502020204030204" pitchFamily="34" charset="0"/>
                <a:cs typeface="Times New Roman" panose="02020603050405020304" pitchFamily="18" charset="0"/>
              </a:rPr>
              <a:t>ère</a:t>
            </a:r>
            <a:r>
              <a:rPr lang="fr-FR" sz="2400" dirty="0">
                <a:effectLst/>
                <a:latin typeface="Calibri" panose="020F0502020204030204" pitchFamily="34" charset="0"/>
                <a:ea typeface="Calibri" panose="020F0502020204030204" pitchFamily="34" charset="0"/>
                <a:cs typeface="Times New Roman" panose="02020603050405020304" pitchFamily="18" charset="0"/>
              </a:rPr>
              <a:t> descente dans l’eau par l’échelle.</a:t>
            </a:r>
          </a:p>
          <a:p>
            <a:pPr marL="342900" lvl="0" indent="-342900">
              <a:lnSpc>
                <a:spcPct val="107000"/>
              </a:lnSpc>
              <a:buFont typeface="Symbol" panose="05050102010706020507" pitchFamily="18" charset="2"/>
              <a:buChar char=""/>
            </a:pPr>
            <a:r>
              <a:rPr lang="fr-FR" sz="2400" dirty="0">
                <a:effectLst/>
                <a:latin typeface="Calibri" panose="020F0502020204030204" pitchFamily="34" charset="0"/>
                <a:ea typeface="Calibri" panose="020F0502020204030204" pitchFamily="34" charset="0"/>
                <a:cs typeface="Times New Roman" panose="02020603050405020304" pitchFamily="18" charset="0"/>
              </a:rPr>
              <a:t>Travail en appui sur le bord du bassin.</a:t>
            </a:r>
          </a:p>
          <a:p>
            <a:pPr marL="342900" lvl="0" indent="-342900">
              <a:lnSpc>
                <a:spcPct val="107000"/>
              </a:lnSpc>
              <a:buFont typeface="Symbol" panose="05050102010706020507" pitchFamily="18" charset="2"/>
              <a:buChar char=""/>
            </a:pPr>
            <a:r>
              <a:rPr lang="fr-FR" sz="2400" dirty="0">
                <a:effectLst/>
                <a:latin typeface="Calibri" panose="020F0502020204030204" pitchFamily="34" charset="0"/>
                <a:ea typeface="Calibri" panose="020F0502020204030204" pitchFamily="34" charset="0"/>
                <a:cs typeface="Times New Roman" panose="02020603050405020304" pitchFamily="18" charset="0"/>
              </a:rPr>
              <a:t>Douche avec l’arrosoir. Lâcher une main.</a:t>
            </a:r>
          </a:p>
          <a:p>
            <a:pPr marL="342900" lvl="0" indent="-342900">
              <a:lnSpc>
                <a:spcPct val="107000"/>
              </a:lnSpc>
              <a:buFont typeface="Symbol" panose="05050102010706020507" pitchFamily="18" charset="2"/>
              <a:buChar char=""/>
            </a:pPr>
            <a:r>
              <a:rPr lang="fr-FR" sz="2400" dirty="0">
                <a:effectLst/>
                <a:latin typeface="Calibri" panose="020F0502020204030204" pitchFamily="34" charset="0"/>
                <a:ea typeface="Calibri" panose="020F0502020204030204" pitchFamily="34" charset="0"/>
                <a:cs typeface="Times New Roman" panose="02020603050405020304" pitchFamily="18" charset="0"/>
              </a:rPr>
              <a:t>Aller chercher les boules flottantes.</a:t>
            </a:r>
          </a:p>
          <a:p>
            <a:pPr marL="342900" lvl="0" indent="-342900">
              <a:lnSpc>
                <a:spcPct val="107000"/>
              </a:lnSpc>
              <a:buFont typeface="Symbol" panose="05050102010706020507" pitchFamily="18" charset="2"/>
              <a:buChar char=""/>
            </a:pPr>
            <a:r>
              <a:rPr lang="fr-FR" sz="2400" dirty="0">
                <a:effectLst/>
                <a:latin typeface="Calibri" panose="020F0502020204030204" pitchFamily="34" charset="0"/>
                <a:ea typeface="Calibri" panose="020F0502020204030204" pitchFamily="34" charset="0"/>
                <a:cs typeface="Times New Roman" panose="02020603050405020304" pitchFamily="18" charset="0"/>
              </a:rPr>
              <a:t>Se cacher en mettant la tête dans l’eau.</a:t>
            </a:r>
          </a:p>
          <a:p>
            <a:pPr marL="342900" lvl="0" indent="-342900">
              <a:lnSpc>
                <a:spcPct val="107000"/>
              </a:lnSpc>
              <a:buFont typeface="Symbol" panose="05050102010706020507" pitchFamily="18" charset="2"/>
              <a:buChar char=""/>
            </a:pPr>
            <a:r>
              <a:rPr lang="fr-FR" sz="2400" dirty="0">
                <a:effectLst/>
                <a:latin typeface="Calibri" panose="020F0502020204030204" pitchFamily="34" charset="0"/>
                <a:ea typeface="Calibri" panose="020F0502020204030204" pitchFamily="34" charset="0"/>
                <a:cs typeface="Times New Roman" panose="02020603050405020304" pitchFamily="18" charset="0"/>
              </a:rPr>
              <a:t>Déplacement le long du bord (mains libres, croiser les mains, aller chercher loin…).</a:t>
            </a:r>
          </a:p>
          <a:p>
            <a:pPr marL="342900" lvl="0" indent="-342900">
              <a:lnSpc>
                <a:spcPct val="107000"/>
              </a:lnSpc>
              <a:buFont typeface="Symbol" panose="05050102010706020507" pitchFamily="18" charset="2"/>
              <a:buChar char=""/>
            </a:pPr>
            <a:r>
              <a:rPr lang="fr-FR" sz="2400" dirty="0">
                <a:effectLst/>
                <a:latin typeface="Calibri" panose="020F0502020204030204" pitchFamily="34" charset="0"/>
                <a:ea typeface="Calibri" panose="020F0502020204030204" pitchFamily="34" charset="0"/>
                <a:cs typeface="Times New Roman" panose="02020603050405020304" pitchFamily="18" charset="0"/>
              </a:rPr>
              <a:t>Taper des pieds dans l’eau en se tenant à l’horizontal. On peut lâcher les mains.</a:t>
            </a:r>
          </a:p>
          <a:p>
            <a:pPr marL="342900" lvl="0" indent="-342900">
              <a:lnSpc>
                <a:spcPct val="107000"/>
              </a:lnSpc>
              <a:spcAft>
                <a:spcPts val="800"/>
              </a:spcAft>
              <a:buFont typeface="Symbol" panose="05050102010706020507" pitchFamily="18" charset="2"/>
              <a:buChar char=""/>
            </a:pPr>
            <a:r>
              <a:rPr lang="fr-FR" sz="2400" dirty="0">
                <a:effectLst/>
                <a:latin typeface="Calibri" panose="020F0502020204030204" pitchFamily="34" charset="0"/>
                <a:ea typeface="Calibri" panose="020F0502020204030204" pitchFamily="34" charset="0"/>
                <a:cs typeface="Times New Roman" panose="02020603050405020304" pitchFamily="18" charset="0"/>
              </a:rPr>
              <a:t>Activité du petit train avec les élèves qui n’ont pas d’appréhension.</a:t>
            </a:r>
          </a:p>
        </p:txBody>
      </p:sp>
    </p:spTree>
    <p:extLst>
      <p:ext uri="{BB962C8B-B14F-4D97-AF65-F5344CB8AC3E}">
        <p14:creationId xmlns:p14="http://schemas.microsoft.com/office/powerpoint/2010/main" val="11504743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0" y="188640"/>
            <a:ext cx="9111647" cy="646331"/>
          </a:xfrm>
          <a:prstGeom prst="rect">
            <a:avLst/>
          </a:prstGeom>
          <a:noFill/>
        </p:spPr>
        <p:txBody>
          <a:bodyPr wrap="square" rtlCol="0">
            <a:spAutoFit/>
          </a:bodyPr>
          <a:lstStyle/>
          <a:p>
            <a:pPr algn="ctr"/>
            <a:r>
              <a:rPr lang="fr-FR" sz="3600" dirty="0"/>
              <a:t>4 – Organisation pédagogique</a:t>
            </a:r>
          </a:p>
        </p:txBody>
      </p:sp>
      <p:sp>
        <p:nvSpPr>
          <p:cNvPr id="3" name="ZoneTexte 2"/>
          <p:cNvSpPr txBox="1"/>
          <p:nvPr/>
        </p:nvSpPr>
        <p:spPr>
          <a:xfrm>
            <a:off x="251520" y="1340768"/>
            <a:ext cx="8640960" cy="1569660"/>
          </a:xfrm>
          <a:prstGeom prst="rect">
            <a:avLst/>
          </a:prstGeom>
          <a:noFill/>
        </p:spPr>
        <p:txBody>
          <a:bodyPr wrap="square" rtlCol="0">
            <a:spAutoFit/>
          </a:bodyPr>
          <a:lstStyle/>
          <a:p>
            <a:pPr algn="ctr"/>
            <a:r>
              <a:rPr lang="fr-FR" sz="3200" dirty="0"/>
              <a:t>Analyser l’activité des élèves dans les tâches d’entrée, de déplacement et d’immersion.</a:t>
            </a:r>
          </a:p>
        </p:txBody>
      </p:sp>
      <p:pic>
        <p:nvPicPr>
          <p:cNvPr id="7" name="Image 6">
            <a:hlinkClick r:id="rId2" action="ppaction://hlinkfile"/>
            <a:extLst>
              <a:ext uri="{FF2B5EF4-FFF2-40B4-BE49-F238E27FC236}">
                <a16:creationId xmlns:a16="http://schemas.microsoft.com/office/drawing/2014/main" id="{FC0C5AB0-FB5A-4D47-B35D-747979FB65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2840" y="3989963"/>
            <a:ext cx="1718320" cy="1718320"/>
          </a:xfrm>
          <a:prstGeom prst="rect">
            <a:avLst/>
          </a:prstGeom>
        </p:spPr>
      </p:pic>
    </p:spTree>
    <p:extLst>
      <p:ext uri="{BB962C8B-B14F-4D97-AF65-F5344CB8AC3E}">
        <p14:creationId xmlns:p14="http://schemas.microsoft.com/office/powerpoint/2010/main" val="2321024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5072" y="116632"/>
            <a:ext cx="9143999" cy="646331"/>
          </a:xfrm>
          <a:prstGeom prst="rect">
            <a:avLst/>
          </a:prstGeom>
          <a:noFill/>
        </p:spPr>
        <p:txBody>
          <a:bodyPr wrap="square" rtlCol="0">
            <a:spAutoFit/>
          </a:bodyPr>
          <a:lstStyle/>
          <a:p>
            <a:pPr algn="ctr"/>
            <a:r>
              <a:rPr lang="fr-FR" sz="3600" dirty="0"/>
              <a:t>4 – Les repères de fin de paliers</a:t>
            </a:r>
          </a:p>
        </p:txBody>
      </p:sp>
      <p:sp>
        <p:nvSpPr>
          <p:cNvPr id="3" name="ZoneTexte 2"/>
          <p:cNvSpPr txBox="1"/>
          <p:nvPr/>
        </p:nvSpPr>
        <p:spPr>
          <a:xfrm>
            <a:off x="179512" y="1459810"/>
            <a:ext cx="8969558" cy="2185214"/>
          </a:xfrm>
          <a:prstGeom prst="rect">
            <a:avLst/>
          </a:prstGeom>
          <a:noFill/>
        </p:spPr>
        <p:txBody>
          <a:bodyPr wrap="square" rtlCol="0">
            <a:spAutoFit/>
          </a:bodyPr>
          <a:lstStyle/>
          <a:p>
            <a:r>
              <a:rPr lang="fr-FR" sz="2800" dirty="0"/>
              <a:t>L’acquisition de l’aisance aquatique passe par 3 paliers correspondant à la construction du corps flottant, qui se réalisent dans un espace où l’enfant n’a pas pied et sans aide à la flottaison.</a:t>
            </a:r>
          </a:p>
          <a:p>
            <a:endParaRPr lang="fr-FR" sz="2400" dirty="0"/>
          </a:p>
        </p:txBody>
      </p:sp>
      <p:pic>
        <p:nvPicPr>
          <p:cNvPr id="5" name="Image 4">
            <a:hlinkClick r:id="rId3" action="ppaction://hlinkfile"/>
            <a:extLst>
              <a:ext uri="{FF2B5EF4-FFF2-40B4-BE49-F238E27FC236}">
                <a16:creationId xmlns:a16="http://schemas.microsoft.com/office/drawing/2014/main" id="{8A200F29-382D-414A-B1E1-4D0D8FB4AA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3206" y="4174935"/>
            <a:ext cx="1257587" cy="1270289"/>
          </a:xfrm>
          <a:prstGeom prst="rect">
            <a:avLst/>
          </a:prstGeom>
        </p:spPr>
      </p:pic>
    </p:spTree>
    <p:extLst>
      <p:ext uri="{BB962C8B-B14F-4D97-AF65-F5344CB8AC3E}">
        <p14:creationId xmlns:p14="http://schemas.microsoft.com/office/powerpoint/2010/main" val="1190873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0" y="188640"/>
            <a:ext cx="9143999" cy="1200329"/>
          </a:xfrm>
          <a:prstGeom prst="rect">
            <a:avLst/>
          </a:prstGeom>
          <a:noFill/>
        </p:spPr>
        <p:txBody>
          <a:bodyPr wrap="square" rtlCol="0">
            <a:spAutoFit/>
          </a:bodyPr>
          <a:lstStyle/>
          <a:p>
            <a:pPr algn="ctr"/>
            <a:r>
              <a:rPr lang="fr-FR" sz="3600" dirty="0"/>
              <a:t>4 – Organisation pédagogique</a:t>
            </a:r>
          </a:p>
          <a:p>
            <a:pPr algn="ctr"/>
            <a:r>
              <a:rPr lang="fr-FR" sz="3600" dirty="0"/>
              <a:t>Palier 1 - aisance aquatique</a:t>
            </a:r>
          </a:p>
        </p:txBody>
      </p:sp>
      <p:pic>
        <p:nvPicPr>
          <p:cNvPr id="4" name="Image 3"/>
          <p:cNvPicPr>
            <a:picLocks noChangeAspect="1"/>
          </p:cNvPicPr>
          <p:nvPr/>
        </p:nvPicPr>
        <p:blipFill>
          <a:blip r:embed="rId3"/>
          <a:stretch>
            <a:fillRect/>
          </a:stretch>
        </p:blipFill>
        <p:spPr>
          <a:xfrm>
            <a:off x="578084" y="1844824"/>
            <a:ext cx="7987829" cy="44765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97308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oneTexte 2"/>
          <p:cNvSpPr txBox="1"/>
          <p:nvPr/>
        </p:nvSpPr>
        <p:spPr>
          <a:xfrm>
            <a:off x="1115616" y="332656"/>
            <a:ext cx="6840760" cy="1200329"/>
          </a:xfrm>
          <a:prstGeom prst="rect">
            <a:avLst/>
          </a:prstGeom>
          <a:noFill/>
        </p:spPr>
        <p:txBody>
          <a:bodyPr wrap="square" rtlCol="0">
            <a:spAutoFit/>
          </a:bodyPr>
          <a:lstStyle/>
          <a:p>
            <a:pPr algn="ctr"/>
            <a:r>
              <a:rPr lang="fr-FR" sz="3600" dirty="0"/>
              <a:t>2 - La nouvelle circulaire</a:t>
            </a:r>
          </a:p>
          <a:p>
            <a:pPr algn="ctr"/>
            <a:r>
              <a:rPr lang="fr-FR" sz="3600" dirty="0"/>
              <a:t>Le curriculum de formation</a:t>
            </a:r>
          </a:p>
        </p:txBody>
      </p:sp>
      <p:sp>
        <p:nvSpPr>
          <p:cNvPr id="4" name="ZoneTexte 3"/>
          <p:cNvSpPr txBox="1"/>
          <p:nvPr/>
        </p:nvSpPr>
        <p:spPr>
          <a:xfrm>
            <a:off x="287524" y="1988840"/>
            <a:ext cx="8568952" cy="4154984"/>
          </a:xfrm>
          <a:prstGeom prst="rect">
            <a:avLst/>
          </a:prstGeom>
          <a:noFill/>
        </p:spPr>
        <p:txBody>
          <a:bodyPr wrap="square" rtlCol="0">
            <a:spAutoFit/>
          </a:bodyPr>
          <a:lstStyle/>
          <a:p>
            <a:r>
              <a:rPr lang="fr-FR" sz="2400" dirty="0"/>
              <a:t>De l’aisance aquatique à la natation</a:t>
            </a:r>
          </a:p>
          <a:p>
            <a:endParaRPr lang="fr-FR" sz="2400" dirty="0"/>
          </a:p>
          <a:p>
            <a:pPr marL="285750" indent="-285750">
              <a:buFontTx/>
              <a:buChar char="-"/>
            </a:pPr>
            <a:r>
              <a:rPr lang="fr-FR" sz="2400" dirty="0"/>
              <a:t>Ne plus avoir peur de l’immersion</a:t>
            </a:r>
          </a:p>
          <a:p>
            <a:pPr marL="285750" indent="-285750">
              <a:buFontTx/>
              <a:buChar char="-"/>
            </a:pPr>
            <a:r>
              <a:rPr lang="fr-FR" sz="2400" dirty="0"/>
              <a:t>Savoir flotter sur le dos pour se reposer</a:t>
            </a:r>
          </a:p>
          <a:p>
            <a:pPr marL="285750" indent="-285750">
              <a:buFontTx/>
              <a:buChar char="-"/>
            </a:pPr>
            <a:r>
              <a:rPr lang="fr-FR" sz="2400" dirty="0"/>
              <a:t>Rester immobile verticalement pour communiquer</a:t>
            </a:r>
          </a:p>
          <a:p>
            <a:pPr marL="285750" indent="-285750">
              <a:buFontTx/>
              <a:buChar char="-"/>
            </a:pPr>
            <a:r>
              <a:rPr lang="fr-FR" sz="2400" dirty="0"/>
              <a:t>Pouvoir rejoindre le bord</a:t>
            </a:r>
          </a:p>
          <a:p>
            <a:pPr marL="285750" indent="-285750">
              <a:buFontTx/>
              <a:buChar char="-"/>
            </a:pPr>
            <a:r>
              <a:rPr lang="fr-FR" sz="2400" dirty="0"/>
              <a:t>Nager vite</a:t>
            </a:r>
          </a:p>
          <a:p>
            <a:pPr marL="285750" indent="-285750">
              <a:buFontTx/>
              <a:buChar char="-"/>
            </a:pPr>
            <a:r>
              <a:rPr lang="fr-FR" sz="2400" dirty="0"/>
              <a:t>Nager longtemps</a:t>
            </a:r>
          </a:p>
          <a:p>
            <a:pPr marL="285750" indent="-285750">
              <a:buFontTx/>
              <a:buChar char="-"/>
            </a:pPr>
            <a:endParaRPr lang="fr-FR" sz="2400" dirty="0"/>
          </a:p>
          <a:p>
            <a:r>
              <a:rPr lang="fr-FR" sz="2400" i="1" dirty="0"/>
              <a:t>Toutes ces compétences s’acquièrent progressivement et ce dès le plus jeune âge.</a:t>
            </a:r>
          </a:p>
        </p:txBody>
      </p:sp>
    </p:spTree>
    <p:extLst>
      <p:ext uri="{BB962C8B-B14F-4D97-AF65-F5344CB8AC3E}">
        <p14:creationId xmlns:p14="http://schemas.microsoft.com/office/powerpoint/2010/main" val="60057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0" y="188640"/>
            <a:ext cx="9143999" cy="1200329"/>
          </a:xfrm>
          <a:prstGeom prst="rect">
            <a:avLst/>
          </a:prstGeom>
          <a:noFill/>
        </p:spPr>
        <p:txBody>
          <a:bodyPr wrap="square" rtlCol="0">
            <a:spAutoFit/>
          </a:bodyPr>
          <a:lstStyle/>
          <a:p>
            <a:pPr algn="ctr"/>
            <a:r>
              <a:rPr lang="fr-FR" sz="3600" dirty="0"/>
              <a:t>4 – Organisation pédagogique</a:t>
            </a:r>
          </a:p>
          <a:p>
            <a:pPr algn="ctr"/>
            <a:r>
              <a:rPr lang="fr-FR" sz="3600" dirty="0"/>
              <a:t>Palier 2 - aisance aquatique</a:t>
            </a:r>
          </a:p>
        </p:txBody>
      </p:sp>
      <p:pic>
        <p:nvPicPr>
          <p:cNvPr id="3" name="Image 2"/>
          <p:cNvPicPr>
            <a:picLocks noChangeAspect="1"/>
          </p:cNvPicPr>
          <p:nvPr/>
        </p:nvPicPr>
        <p:blipFill>
          <a:blip r:embed="rId3"/>
          <a:stretch>
            <a:fillRect/>
          </a:stretch>
        </p:blipFill>
        <p:spPr>
          <a:xfrm>
            <a:off x="396173" y="1794658"/>
            <a:ext cx="8351653" cy="46576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30777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1" y="188640"/>
            <a:ext cx="9143999" cy="1200329"/>
          </a:xfrm>
          <a:prstGeom prst="rect">
            <a:avLst/>
          </a:prstGeom>
          <a:noFill/>
        </p:spPr>
        <p:txBody>
          <a:bodyPr wrap="square" rtlCol="0">
            <a:spAutoFit/>
          </a:bodyPr>
          <a:lstStyle/>
          <a:p>
            <a:pPr algn="ctr"/>
            <a:r>
              <a:rPr lang="fr-FR" sz="3600" dirty="0"/>
              <a:t>4 – Organisation pédagogique</a:t>
            </a:r>
          </a:p>
          <a:p>
            <a:pPr algn="ctr"/>
            <a:r>
              <a:rPr lang="fr-FR" sz="3600" dirty="0"/>
              <a:t>Palier 3 - aisance aquatique</a:t>
            </a:r>
          </a:p>
        </p:txBody>
      </p:sp>
      <p:pic>
        <p:nvPicPr>
          <p:cNvPr id="4" name="Image 3"/>
          <p:cNvPicPr>
            <a:picLocks noChangeAspect="1"/>
          </p:cNvPicPr>
          <p:nvPr/>
        </p:nvPicPr>
        <p:blipFill>
          <a:blip r:embed="rId3"/>
          <a:stretch>
            <a:fillRect/>
          </a:stretch>
        </p:blipFill>
        <p:spPr>
          <a:xfrm>
            <a:off x="376624" y="1556792"/>
            <a:ext cx="8390751" cy="47116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4145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0" y="188640"/>
            <a:ext cx="9144000" cy="1200329"/>
          </a:xfrm>
          <a:prstGeom prst="rect">
            <a:avLst/>
          </a:prstGeom>
          <a:noFill/>
        </p:spPr>
        <p:txBody>
          <a:bodyPr wrap="square" rtlCol="0">
            <a:spAutoFit/>
          </a:bodyPr>
          <a:lstStyle/>
          <a:p>
            <a:pPr algn="ctr"/>
            <a:r>
              <a:rPr lang="fr-FR" sz="3600" dirty="0"/>
              <a:t>4 – Organisation pédagogique</a:t>
            </a:r>
          </a:p>
          <a:p>
            <a:pPr algn="ctr"/>
            <a:r>
              <a:rPr lang="fr-FR" sz="3600" dirty="0"/>
              <a:t>Palier 4 – Savoir Nager en Sécurité</a:t>
            </a:r>
          </a:p>
        </p:txBody>
      </p:sp>
      <p:pic>
        <p:nvPicPr>
          <p:cNvPr id="3" name="Image 2"/>
          <p:cNvPicPr>
            <a:picLocks noChangeAspect="1"/>
          </p:cNvPicPr>
          <p:nvPr/>
        </p:nvPicPr>
        <p:blipFill>
          <a:blip r:embed="rId3"/>
          <a:stretch>
            <a:fillRect/>
          </a:stretch>
        </p:blipFill>
        <p:spPr>
          <a:xfrm>
            <a:off x="415655" y="1700808"/>
            <a:ext cx="8312690" cy="47211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327197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23716A9-B9B7-4292-911B-0C37F392CD96}"/>
              </a:ext>
            </a:extLst>
          </p:cNvPr>
          <p:cNvSpPr txBox="1"/>
          <p:nvPr/>
        </p:nvSpPr>
        <p:spPr>
          <a:xfrm>
            <a:off x="5072" y="116632"/>
            <a:ext cx="9143999" cy="646331"/>
          </a:xfrm>
          <a:prstGeom prst="rect">
            <a:avLst/>
          </a:prstGeom>
          <a:noFill/>
        </p:spPr>
        <p:txBody>
          <a:bodyPr wrap="square" rtlCol="0">
            <a:spAutoFit/>
          </a:bodyPr>
          <a:lstStyle/>
          <a:p>
            <a:pPr algn="ctr"/>
            <a:r>
              <a:rPr lang="fr-FR" sz="3600" dirty="0"/>
              <a:t>4 – Tableau de suivi</a:t>
            </a:r>
          </a:p>
        </p:txBody>
      </p:sp>
      <p:pic>
        <p:nvPicPr>
          <p:cNvPr id="10" name="Image 9">
            <a:extLst>
              <a:ext uri="{FF2B5EF4-FFF2-40B4-BE49-F238E27FC236}">
                <a16:creationId xmlns:a16="http://schemas.microsoft.com/office/drawing/2014/main" id="{B38011B5-707B-4375-A766-7BAA20795F27}"/>
              </a:ext>
            </a:extLst>
          </p:cNvPr>
          <p:cNvPicPr>
            <a:picLocks noChangeAspect="1"/>
          </p:cNvPicPr>
          <p:nvPr/>
        </p:nvPicPr>
        <p:blipFill>
          <a:blip r:embed="rId3"/>
          <a:stretch>
            <a:fillRect/>
          </a:stretch>
        </p:blipFill>
        <p:spPr>
          <a:xfrm>
            <a:off x="107504" y="2420888"/>
            <a:ext cx="8964488" cy="4021768"/>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B960A99A-C801-4D33-9F69-9A9B15C8340B}"/>
              </a:ext>
            </a:extLst>
          </p:cNvPr>
          <p:cNvSpPr txBox="1"/>
          <p:nvPr/>
        </p:nvSpPr>
        <p:spPr>
          <a:xfrm>
            <a:off x="0" y="762963"/>
            <a:ext cx="9144000" cy="1569660"/>
          </a:xfrm>
          <a:prstGeom prst="rect">
            <a:avLst/>
          </a:prstGeom>
          <a:noFill/>
        </p:spPr>
        <p:txBody>
          <a:bodyPr wrap="square" rtlCol="0">
            <a:spAutoFit/>
          </a:bodyPr>
          <a:lstStyle/>
          <a:p>
            <a:r>
              <a:rPr lang="fr-FR" sz="2400" dirty="0"/>
              <a:t>Ce tableau peut être un outil facilitateur pour échanger avec le MNS et pour transmettre les informations sur les compétences des élèves au collègue qui prendra la suite l’année suivante.</a:t>
            </a:r>
            <a:endParaRPr lang="fr-FR" sz="2000" dirty="0"/>
          </a:p>
        </p:txBody>
      </p:sp>
    </p:spTree>
    <p:extLst>
      <p:ext uri="{BB962C8B-B14F-4D97-AF65-F5344CB8AC3E}">
        <p14:creationId xmlns:p14="http://schemas.microsoft.com/office/powerpoint/2010/main" val="7462524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1"/>
          <p:cNvSpPr>
            <a:spLocks noGrp="1"/>
          </p:cNvSpPr>
          <p:nvPr>
            <p:ph type="ctrTitle"/>
          </p:nvPr>
        </p:nvSpPr>
        <p:spPr>
          <a:xfrm>
            <a:off x="244623" y="1885223"/>
            <a:ext cx="8604448" cy="1645497"/>
          </a:xfrm>
        </p:spPr>
        <p:txBody>
          <a:bodyPr>
            <a:normAutofit/>
          </a:bodyPr>
          <a:lstStyle/>
          <a:p>
            <a:pPr algn="ctr"/>
            <a:r>
              <a:rPr lang="fr-FR" dirty="0"/>
              <a:t>Quel Rôle DU MNS et des parents agréés ?</a:t>
            </a:r>
            <a:endParaRPr lang="fr-FR" dirty="0">
              <a:latin typeface="+mn-lt"/>
            </a:endParaRPr>
          </a:p>
        </p:txBody>
      </p:sp>
      <p:sp>
        <p:nvSpPr>
          <p:cNvPr id="2" name="ZoneTexte 1"/>
          <p:cNvSpPr txBox="1"/>
          <p:nvPr/>
        </p:nvSpPr>
        <p:spPr>
          <a:xfrm>
            <a:off x="0" y="332656"/>
            <a:ext cx="9144000" cy="1477328"/>
          </a:xfrm>
          <a:prstGeom prst="rect">
            <a:avLst/>
          </a:prstGeom>
          <a:noFill/>
        </p:spPr>
        <p:txBody>
          <a:bodyPr wrap="square" rtlCol="0">
            <a:spAutoFit/>
          </a:bodyPr>
          <a:lstStyle/>
          <a:p>
            <a:pPr algn="ctr"/>
            <a:r>
              <a:rPr lang="fr-FR" sz="3600" dirty="0"/>
              <a:t>5°/ Quelques pistes pédagogiques pour mettre en place un projet piscine</a:t>
            </a:r>
          </a:p>
          <a:p>
            <a:endParaRPr lang="fr-FR" dirty="0"/>
          </a:p>
        </p:txBody>
      </p:sp>
      <p:pic>
        <p:nvPicPr>
          <p:cNvPr id="4" name="Image 3">
            <a:hlinkClick r:id="rId3" action="ppaction://hlinkfile"/>
            <a:extLst>
              <a:ext uri="{FF2B5EF4-FFF2-40B4-BE49-F238E27FC236}">
                <a16:creationId xmlns:a16="http://schemas.microsoft.com/office/drawing/2014/main" id="{A44ECB9D-6010-400B-B239-D210E00D3A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3205" y="3861048"/>
            <a:ext cx="1257587" cy="1270289"/>
          </a:xfrm>
          <a:prstGeom prst="rect">
            <a:avLst/>
          </a:prstGeom>
        </p:spPr>
      </p:pic>
      <p:sp>
        <p:nvSpPr>
          <p:cNvPr id="5" name="Titre 1">
            <a:extLst>
              <a:ext uri="{FF2B5EF4-FFF2-40B4-BE49-F238E27FC236}">
                <a16:creationId xmlns:a16="http://schemas.microsoft.com/office/drawing/2014/main" id="{05830764-4898-4930-9BA0-BCE42746FE68}"/>
              </a:ext>
            </a:extLst>
          </p:cNvPr>
          <p:cNvSpPr txBox="1">
            <a:spLocks/>
          </p:cNvSpPr>
          <p:nvPr/>
        </p:nvSpPr>
        <p:spPr>
          <a:xfrm>
            <a:off x="269775" y="5784736"/>
            <a:ext cx="8604448" cy="860941"/>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4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000" dirty="0">
                <a:latin typeface="+mn-lt"/>
              </a:rPr>
              <a:t>Enseignement et sécurité</a:t>
            </a:r>
            <a:br>
              <a:rPr lang="fr-FR" sz="2000" dirty="0">
                <a:latin typeface="+mn-lt"/>
              </a:rPr>
            </a:br>
            <a:r>
              <a:rPr lang="fr-FR" sz="2000" dirty="0">
                <a:latin typeface="+mn-lt"/>
              </a:rPr>
              <a:t>Qu’est-ce qui a été Présenté aux PARENTS lors de l'Agrément ?</a:t>
            </a:r>
            <a:endParaRPr lang="fr-FR" dirty="0">
              <a:latin typeface="+mn-lt"/>
            </a:endParaRPr>
          </a:p>
        </p:txBody>
      </p:sp>
      <p:sp>
        <p:nvSpPr>
          <p:cNvPr id="6" name="ZoneTexte 5">
            <a:extLst>
              <a:ext uri="{FF2B5EF4-FFF2-40B4-BE49-F238E27FC236}">
                <a16:creationId xmlns:a16="http://schemas.microsoft.com/office/drawing/2014/main" id="{4F1718AD-9E1F-49C6-A9EB-AB831712FD35}"/>
              </a:ext>
            </a:extLst>
          </p:cNvPr>
          <p:cNvSpPr txBox="1"/>
          <p:nvPr/>
        </p:nvSpPr>
        <p:spPr>
          <a:xfrm>
            <a:off x="0" y="5123915"/>
            <a:ext cx="9144000" cy="461665"/>
          </a:xfrm>
          <a:prstGeom prst="rect">
            <a:avLst/>
          </a:prstGeom>
          <a:noFill/>
        </p:spPr>
        <p:txBody>
          <a:bodyPr wrap="square" rtlCol="0">
            <a:spAutoFit/>
          </a:bodyPr>
          <a:lstStyle/>
          <a:p>
            <a:pPr algn="ctr"/>
            <a:r>
              <a:rPr lang="fr-FR" sz="2400" dirty="0"/>
              <a:t>Charte accompagnateur</a:t>
            </a:r>
          </a:p>
        </p:txBody>
      </p:sp>
    </p:spTree>
    <p:extLst>
      <p:ext uri="{BB962C8B-B14F-4D97-AF65-F5344CB8AC3E}">
        <p14:creationId xmlns:p14="http://schemas.microsoft.com/office/powerpoint/2010/main" val="26688009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1"/>
          <p:cNvSpPr>
            <a:spLocks noGrp="1"/>
          </p:cNvSpPr>
          <p:nvPr>
            <p:ph type="ctrTitle"/>
          </p:nvPr>
        </p:nvSpPr>
        <p:spPr>
          <a:xfrm>
            <a:off x="269776" y="2235200"/>
            <a:ext cx="8604448" cy="2387600"/>
          </a:xfrm>
        </p:spPr>
        <p:txBody>
          <a:bodyPr>
            <a:normAutofit fontScale="90000"/>
          </a:bodyPr>
          <a:lstStyle/>
          <a:p>
            <a:pPr algn="ctr"/>
            <a:r>
              <a:rPr lang="fr-FR" dirty="0"/>
              <a:t>QUE FAIRE en classe </a:t>
            </a:r>
            <a:br>
              <a:rPr lang="fr-FR" dirty="0"/>
            </a:br>
            <a:r>
              <a:rPr lang="fr-FR" dirty="0"/>
              <a:t>en amont d’un cycle piscine EN C1 et début de C2 ?</a:t>
            </a:r>
          </a:p>
        </p:txBody>
      </p:sp>
      <p:sp>
        <p:nvSpPr>
          <p:cNvPr id="2" name="ZoneTexte 1"/>
          <p:cNvSpPr txBox="1"/>
          <p:nvPr/>
        </p:nvSpPr>
        <p:spPr>
          <a:xfrm>
            <a:off x="0" y="332656"/>
            <a:ext cx="9144000" cy="1477328"/>
          </a:xfrm>
          <a:prstGeom prst="rect">
            <a:avLst/>
          </a:prstGeom>
          <a:noFill/>
        </p:spPr>
        <p:txBody>
          <a:bodyPr wrap="square" rtlCol="0">
            <a:spAutoFit/>
          </a:bodyPr>
          <a:lstStyle/>
          <a:p>
            <a:pPr algn="ctr"/>
            <a:r>
              <a:rPr lang="fr-FR" sz="3600" dirty="0"/>
              <a:t>5°/ Quelques pistes pédagogiques pour mettre en place un projet piscine</a:t>
            </a:r>
          </a:p>
          <a:p>
            <a:endParaRPr lang="fr-FR" dirty="0"/>
          </a:p>
        </p:txBody>
      </p:sp>
    </p:spTree>
    <p:extLst>
      <p:ext uri="{BB962C8B-B14F-4D97-AF65-F5344CB8AC3E}">
        <p14:creationId xmlns:p14="http://schemas.microsoft.com/office/powerpoint/2010/main" val="21010211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ZoneTexte 6"/>
          <p:cNvSpPr txBox="1"/>
          <p:nvPr/>
        </p:nvSpPr>
        <p:spPr>
          <a:xfrm>
            <a:off x="0" y="111607"/>
            <a:ext cx="9144000" cy="769441"/>
          </a:xfrm>
          <a:prstGeom prst="rect">
            <a:avLst/>
          </a:prstGeom>
          <a:noFill/>
        </p:spPr>
        <p:txBody>
          <a:bodyPr wrap="square" rtlCol="0">
            <a:spAutoFit/>
          </a:bodyPr>
          <a:lstStyle/>
          <a:p>
            <a:pPr algn="ctr"/>
            <a:r>
              <a:rPr lang="fr-FR" sz="4400" b="1" dirty="0"/>
              <a:t>Temps de langage sur la piscine </a:t>
            </a:r>
          </a:p>
        </p:txBody>
      </p:sp>
      <p:sp>
        <p:nvSpPr>
          <p:cNvPr id="4" name="ZoneTexte 3"/>
          <p:cNvSpPr txBox="1"/>
          <p:nvPr/>
        </p:nvSpPr>
        <p:spPr>
          <a:xfrm>
            <a:off x="374367" y="1340768"/>
            <a:ext cx="8444558" cy="2985433"/>
          </a:xfrm>
          <a:prstGeom prst="rect">
            <a:avLst/>
          </a:prstGeom>
          <a:noFill/>
        </p:spPr>
        <p:txBody>
          <a:bodyPr wrap="square" rtlCol="0">
            <a:spAutoFit/>
          </a:bodyPr>
          <a:lstStyle/>
          <a:p>
            <a:r>
              <a:rPr lang="fr-FR" sz="2800" dirty="0"/>
              <a:t>Présentation du projet en quelques mots.</a:t>
            </a:r>
          </a:p>
          <a:p>
            <a:endParaRPr lang="fr-FR" sz="2800" dirty="0"/>
          </a:p>
          <a:p>
            <a:r>
              <a:rPr lang="fr-FR" sz="2800" dirty="0"/>
              <a:t>Qui est déjà allé à la piscine ?</a:t>
            </a:r>
          </a:p>
          <a:p>
            <a:endParaRPr lang="fr-FR" sz="2800" dirty="0"/>
          </a:p>
          <a:p>
            <a:r>
              <a:rPr lang="fr-FR" sz="2800" dirty="0"/>
              <a:t>Qui aime se baigner ? </a:t>
            </a:r>
          </a:p>
          <a:p>
            <a:pPr lvl="1"/>
            <a:r>
              <a:rPr lang="fr-FR" sz="2400" dirty="0"/>
              <a:t>Si oui, qu’est-ce qui vous plait dans la baignade ?</a:t>
            </a:r>
          </a:p>
          <a:p>
            <a:pPr lvl="1"/>
            <a:r>
              <a:rPr lang="fr-FR" sz="2400" dirty="0"/>
              <a:t>Si non, qu’est-ce qui ne vous plait pas ?</a:t>
            </a:r>
          </a:p>
        </p:txBody>
      </p:sp>
      <p:sp>
        <p:nvSpPr>
          <p:cNvPr id="2" name="ZoneTexte 1"/>
          <p:cNvSpPr txBox="1"/>
          <p:nvPr/>
        </p:nvSpPr>
        <p:spPr>
          <a:xfrm>
            <a:off x="33873" y="4725144"/>
            <a:ext cx="9002624" cy="1323439"/>
          </a:xfrm>
          <a:prstGeom prst="rect">
            <a:avLst/>
          </a:prstGeom>
          <a:noFill/>
        </p:spPr>
        <p:txBody>
          <a:bodyPr wrap="square" rtlCol="0">
            <a:spAutoFit/>
          </a:bodyPr>
          <a:lstStyle/>
          <a:p>
            <a:r>
              <a:rPr lang="fr-FR" sz="2000" b="1" dirty="0">
                <a:sym typeface="Wingdings" panose="05000000000000000000" pitchFamily="2" charset="2"/>
              </a:rPr>
              <a:t> 1</a:t>
            </a:r>
            <a:r>
              <a:rPr lang="fr-FR" sz="2000" b="1" baseline="30000" dirty="0">
                <a:sym typeface="Wingdings" panose="05000000000000000000" pitchFamily="2" charset="2"/>
              </a:rPr>
              <a:t>er</a:t>
            </a:r>
            <a:r>
              <a:rPr lang="fr-FR" sz="2000" b="1" dirty="0">
                <a:sym typeface="Wingdings" panose="05000000000000000000" pitchFamily="2" charset="2"/>
              </a:rPr>
              <a:t> repérage des élèves déjà en inquiétude, de ceux qui disent déjà connaitre,  de ceux qui ne sont jamais allés en piscine, de ceux qui sont déjà allés où ils n’ont pas pieds, de ceux qui subissent un transfert négatif de la part des parents…</a:t>
            </a:r>
            <a:endParaRPr lang="fr-FR" sz="2000" b="1" dirty="0"/>
          </a:p>
        </p:txBody>
      </p:sp>
    </p:spTree>
    <p:extLst>
      <p:ext uri="{BB962C8B-B14F-4D97-AF65-F5344CB8AC3E}">
        <p14:creationId xmlns:p14="http://schemas.microsoft.com/office/powerpoint/2010/main" val="10650427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oneTexte 1"/>
          <p:cNvSpPr txBox="1"/>
          <p:nvPr/>
        </p:nvSpPr>
        <p:spPr>
          <a:xfrm>
            <a:off x="-29980" y="116632"/>
            <a:ext cx="9173980" cy="830997"/>
          </a:xfrm>
          <a:prstGeom prst="rect">
            <a:avLst/>
          </a:prstGeom>
          <a:noFill/>
        </p:spPr>
        <p:txBody>
          <a:bodyPr wrap="square" rtlCol="0">
            <a:spAutoFit/>
          </a:bodyPr>
          <a:lstStyle/>
          <a:p>
            <a:pPr algn="ctr"/>
            <a:r>
              <a:rPr lang="fr-FR" sz="4800" b="1" dirty="0"/>
              <a:t>Familiariser les élèves</a:t>
            </a:r>
          </a:p>
        </p:txBody>
      </p:sp>
      <p:sp>
        <p:nvSpPr>
          <p:cNvPr id="3" name="ZoneTexte 2"/>
          <p:cNvSpPr txBox="1"/>
          <p:nvPr/>
        </p:nvSpPr>
        <p:spPr>
          <a:xfrm>
            <a:off x="0" y="934324"/>
            <a:ext cx="9144000" cy="4031873"/>
          </a:xfrm>
          <a:prstGeom prst="rect">
            <a:avLst/>
          </a:prstGeom>
          <a:noFill/>
        </p:spPr>
        <p:txBody>
          <a:bodyPr wrap="square" rtlCol="0">
            <a:spAutoFit/>
          </a:bodyPr>
          <a:lstStyle/>
          <a:p>
            <a:r>
              <a:rPr lang="fr-FR" sz="3200" b="1" dirty="0"/>
              <a:t> Avec les lieux</a:t>
            </a:r>
          </a:p>
          <a:p>
            <a:pPr lvl="1"/>
            <a:r>
              <a:rPr lang="fr-FR" sz="2800" dirty="0"/>
              <a:t>Montrer une photo </a:t>
            </a:r>
          </a:p>
          <a:p>
            <a:pPr marL="1371600" lvl="2" indent="-457200">
              <a:buFont typeface="Arial" panose="020B0604020202020204" pitchFamily="34" charset="0"/>
              <a:buChar char="•"/>
            </a:pPr>
            <a:r>
              <a:rPr lang="fr-FR" sz="2800" dirty="0"/>
              <a:t>des vestiaires,</a:t>
            </a:r>
          </a:p>
          <a:p>
            <a:pPr marL="1371600" lvl="2" indent="-457200">
              <a:buFont typeface="Arial" panose="020B0604020202020204" pitchFamily="34" charset="0"/>
              <a:buChar char="•"/>
            </a:pPr>
            <a:r>
              <a:rPr lang="fr-FR" sz="2800" dirty="0"/>
              <a:t>des douches,</a:t>
            </a:r>
          </a:p>
          <a:p>
            <a:pPr marL="1371600" lvl="2" indent="-457200">
              <a:buFont typeface="Arial" panose="020B0604020202020204" pitchFamily="34" charset="0"/>
              <a:buChar char="•"/>
            </a:pPr>
            <a:r>
              <a:rPr lang="fr-FR" sz="2800" dirty="0"/>
              <a:t>du bassin, </a:t>
            </a:r>
          </a:p>
          <a:p>
            <a:pPr marL="1371600" lvl="2" indent="-457200">
              <a:buFont typeface="Arial" panose="020B0604020202020204" pitchFamily="34" charset="0"/>
              <a:buChar char="•"/>
            </a:pPr>
            <a:r>
              <a:rPr lang="fr-FR" sz="2800" dirty="0"/>
              <a:t>des toilettes, </a:t>
            </a:r>
          </a:p>
          <a:p>
            <a:pPr marL="1371600" lvl="2" indent="-457200">
              <a:buFont typeface="Arial" panose="020B0604020202020204" pitchFamily="34" charset="0"/>
              <a:buChar char="•"/>
            </a:pPr>
            <a:r>
              <a:rPr lang="fr-FR" sz="2800" dirty="0"/>
              <a:t>…</a:t>
            </a:r>
          </a:p>
          <a:p>
            <a:pPr lvl="1"/>
            <a:r>
              <a:rPr lang="fr-FR" sz="2800" dirty="0"/>
              <a:t>Faire nommer chaque lieu, expliquer ce qu’on y fait.</a:t>
            </a:r>
          </a:p>
        </p:txBody>
      </p:sp>
      <p:sp>
        <p:nvSpPr>
          <p:cNvPr id="6" name="ZoneTexte 5"/>
          <p:cNvSpPr txBox="1"/>
          <p:nvPr/>
        </p:nvSpPr>
        <p:spPr>
          <a:xfrm>
            <a:off x="167950" y="4863931"/>
            <a:ext cx="9084570" cy="1446550"/>
          </a:xfrm>
          <a:prstGeom prst="rect">
            <a:avLst/>
          </a:prstGeom>
          <a:noFill/>
        </p:spPr>
        <p:txBody>
          <a:bodyPr wrap="square" rtlCol="0">
            <a:spAutoFit/>
          </a:bodyPr>
          <a:lstStyle/>
          <a:p>
            <a:r>
              <a:rPr lang="fr-FR" sz="3200" b="1" dirty="0"/>
              <a:t>Avec les encadrants</a:t>
            </a:r>
          </a:p>
          <a:p>
            <a:pPr lvl="1"/>
            <a:r>
              <a:rPr lang="fr-FR" sz="2800" dirty="0"/>
              <a:t>Parler des MNS, des encadrants…</a:t>
            </a:r>
          </a:p>
          <a:p>
            <a:pPr lvl="1"/>
            <a:r>
              <a:rPr lang="fr-FR" sz="2800" dirty="0"/>
              <a:t>Expliquer leur rôle, donner leur nom.</a:t>
            </a:r>
          </a:p>
        </p:txBody>
      </p:sp>
      <p:pic>
        <p:nvPicPr>
          <p:cNvPr id="8" name="Image 7">
            <a:extLst>
              <a:ext uri="{FF2B5EF4-FFF2-40B4-BE49-F238E27FC236}">
                <a16:creationId xmlns:a16="http://schemas.microsoft.com/office/drawing/2014/main" id="{40B9C061-6BFF-44DE-B388-3D8FD3EF99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6138" y="947629"/>
            <a:ext cx="3804606" cy="28534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71643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oneTexte 3"/>
          <p:cNvSpPr txBox="1"/>
          <p:nvPr/>
        </p:nvSpPr>
        <p:spPr>
          <a:xfrm>
            <a:off x="0" y="476672"/>
            <a:ext cx="9144000" cy="4647426"/>
          </a:xfrm>
          <a:prstGeom prst="rect">
            <a:avLst/>
          </a:prstGeom>
          <a:noFill/>
        </p:spPr>
        <p:txBody>
          <a:bodyPr wrap="square" rtlCol="0">
            <a:spAutoFit/>
          </a:bodyPr>
          <a:lstStyle/>
          <a:p>
            <a:pPr algn="ctr"/>
            <a:r>
              <a:rPr lang="fr-FR" sz="3200" b="1" dirty="0"/>
              <a:t>Avec la chronologie de la ½ journée</a:t>
            </a:r>
          </a:p>
          <a:p>
            <a:endParaRPr lang="fr-FR" sz="3200" dirty="0"/>
          </a:p>
          <a:p>
            <a:pPr marL="539750" lvl="2"/>
            <a:r>
              <a:rPr lang="fr-FR" sz="3200" dirty="0"/>
              <a:t>À l’aide d’images :</a:t>
            </a:r>
            <a:br>
              <a:rPr lang="fr-FR" sz="3200" dirty="0"/>
            </a:br>
            <a:endParaRPr lang="fr-FR" sz="3200" dirty="0"/>
          </a:p>
          <a:p>
            <a:pPr marL="1371600" lvl="2" indent="-457200">
              <a:buFont typeface="Arial" panose="020B0604020202020204" pitchFamily="34" charset="0"/>
              <a:buChar char="•"/>
            </a:pPr>
            <a:r>
              <a:rPr lang="fr-FR" sz="2800" dirty="0"/>
              <a:t>La préparation du sac à la maison</a:t>
            </a:r>
          </a:p>
          <a:p>
            <a:pPr marL="1371600" lvl="2" indent="-457200">
              <a:buFont typeface="Arial" panose="020B0604020202020204" pitchFamily="34" charset="0"/>
              <a:buChar char="•"/>
            </a:pPr>
            <a:r>
              <a:rPr lang="fr-FR" sz="2800" dirty="0"/>
              <a:t>Le départ en car</a:t>
            </a:r>
          </a:p>
          <a:p>
            <a:pPr marL="1371600" lvl="2" indent="-457200">
              <a:buFont typeface="Arial" panose="020B0604020202020204" pitchFamily="34" charset="0"/>
              <a:buChar char="•"/>
            </a:pPr>
            <a:r>
              <a:rPr lang="fr-FR" sz="2800" dirty="0"/>
              <a:t>Le déshabillage dans les vestiaires</a:t>
            </a:r>
          </a:p>
          <a:p>
            <a:pPr marL="1371600" lvl="2" indent="-457200">
              <a:buFont typeface="Arial" panose="020B0604020202020204" pitchFamily="34" charset="0"/>
              <a:buChar char="•"/>
            </a:pPr>
            <a:r>
              <a:rPr lang="fr-FR" sz="2800" dirty="0"/>
              <a:t>La passage sous les douches</a:t>
            </a:r>
          </a:p>
          <a:p>
            <a:pPr marL="1371600" lvl="2" indent="-457200">
              <a:buFont typeface="Arial" panose="020B0604020202020204" pitchFamily="34" charset="0"/>
              <a:buChar char="•"/>
            </a:pPr>
            <a:r>
              <a:rPr lang="fr-FR" sz="2800" dirty="0"/>
              <a:t>Le temps dans l’eau</a:t>
            </a:r>
          </a:p>
          <a:p>
            <a:pPr marL="1371600" lvl="2" indent="-457200">
              <a:buFont typeface="Arial" panose="020B0604020202020204" pitchFamily="34" charset="0"/>
              <a:buChar char="•"/>
            </a:pPr>
            <a:r>
              <a:rPr lang="fr-FR" sz="2800" dirty="0"/>
              <a:t>…etc.</a:t>
            </a:r>
          </a:p>
        </p:txBody>
      </p:sp>
    </p:spTree>
    <p:extLst>
      <p:ext uri="{BB962C8B-B14F-4D97-AF65-F5344CB8AC3E}">
        <p14:creationId xmlns:p14="http://schemas.microsoft.com/office/powerpoint/2010/main" val="16011601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ZoneTexte 3"/>
          <p:cNvSpPr txBox="1"/>
          <p:nvPr/>
        </p:nvSpPr>
        <p:spPr>
          <a:xfrm>
            <a:off x="0" y="476672"/>
            <a:ext cx="9144000" cy="1692771"/>
          </a:xfrm>
          <a:prstGeom prst="rect">
            <a:avLst/>
          </a:prstGeom>
          <a:noFill/>
        </p:spPr>
        <p:txBody>
          <a:bodyPr wrap="square" rtlCol="0">
            <a:spAutoFit/>
          </a:bodyPr>
          <a:lstStyle/>
          <a:p>
            <a:pPr algn="ctr"/>
            <a:r>
              <a:rPr lang="fr-FR" sz="4000" b="1" dirty="0"/>
              <a:t>Avec le matériel</a:t>
            </a:r>
          </a:p>
          <a:p>
            <a:endParaRPr lang="fr-FR" sz="3200" dirty="0"/>
          </a:p>
          <a:p>
            <a:pPr marL="82550" lvl="2" algn="ctr"/>
            <a:r>
              <a:rPr lang="fr-FR" sz="3200" dirty="0"/>
              <a:t>Dans mon sac de piscine </a:t>
            </a:r>
          </a:p>
        </p:txBody>
      </p:sp>
      <p:pic>
        <p:nvPicPr>
          <p:cNvPr id="2" name="Image 1"/>
          <p:cNvPicPr>
            <a:picLocks noChangeAspect="1"/>
          </p:cNvPicPr>
          <p:nvPr/>
        </p:nvPicPr>
        <p:blipFill>
          <a:blip r:embed="rId2"/>
          <a:stretch>
            <a:fillRect/>
          </a:stretch>
        </p:blipFill>
        <p:spPr>
          <a:xfrm>
            <a:off x="662314" y="2377650"/>
            <a:ext cx="1440421" cy="2491538"/>
          </a:xfrm>
          <a:prstGeom prst="rect">
            <a:avLst/>
          </a:prstGeom>
          <a:ln>
            <a:noFill/>
          </a:ln>
          <a:effectLst>
            <a:outerShdw blurRad="292100" dist="139700" dir="2700000" algn="tl" rotWithShape="0">
              <a:srgbClr val="333333">
                <a:alpha val="65000"/>
              </a:srgbClr>
            </a:outerShdw>
          </a:effectLst>
        </p:spPr>
      </p:pic>
      <p:pic>
        <p:nvPicPr>
          <p:cNvPr id="3" name="Image 2"/>
          <p:cNvPicPr>
            <a:picLocks noChangeAspect="1"/>
          </p:cNvPicPr>
          <p:nvPr/>
        </p:nvPicPr>
        <p:blipFill>
          <a:blip r:embed="rId3"/>
          <a:stretch>
            <a:fillRect/>
          </a:stretch>
        </p:blipFill>
        <p:spPr>
          <a:xfrm>
            <a:off x="1795171" y="5208329"/>
            <a:ext cx="1440421" cy="1046705"/>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4"/>
          <a:stretch>
            <a:fillRect/>
          </a:stretch>
        </p:blipFill>
        <p:spPr>
          <a:xfrm>
            <a:off x="2771800" y="2627446"/>
            <a:ext cx="1800200" cy="1713729"/>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a:blip r:embed="rId5"/>
          <a:stretch>
            <a:fillRect/>
          </a:stretch>
        </p:blipFill>
        <p:spPr>
          <a:xfrm>
            <a:off x="5006283" y="2868101"/>
            <a:ext cx="3810457" cy="23402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75371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oneTexte 2"/>
          <p:cNvSpPr txBox="1"/>
          <p:nvPr/>
        </p:nvSpPr>
        <p:spPr>
          <a:xfrm>
            <a:off x="1115616" y="332656"/>
            <a:ext cx="6840760" cy="1200329"/>
          </a:xfrm>
          <a:prstGeom prst="rect">
            <a:avLst/>
          </a:prstGeom>
          <a:noFill/>
        </p:spPr>
        <p:txBody>
          <a:bodyPr wrap="square" rtlCol="0">
            <a:spAutoFit/>
          </a:bodyPr>
          <a:lstStyle/>
          <a:p>
            <a:pPr algn="ctr"/>
            <a:r>
              <a:rPr lang="fr-FR" sz="3600" dirty="0"/>
              <a:t>2 - La nouvelle circulaire</a:t>
            </a:r>
          </a:p>
          <a:p>
            <a:pPr algn="ctr"/>
            <a:r>
              <a:rPr lang="fr-FR" sz="3600" dirty="0"/>
              <a:t>Le curriculum de formation</a:t>
            </a:r>
          </a:p>
        </p:txBody>
      </p:sp>
      <p:sp>
        <p:nvSpPr>
          <p:cNvPr id="4" name="ZoneTexte 3"/>
          <p:cNvSpPr txBox="1"/>
          <p:nvPr/>
        </p:nvSpPr>
        <p:spPr>
          <a:xfrm>
            <a:off x="179512" y="1532985"/>
            <a:ext cx="8964488" cy="4401205"/>
          </a:xfrm>
          <a:prstGeom prst="rect">
            <a:avLst/>
          </a:prstGeom>
          <a:noFill/>
        </p:spPr>
        <p:txBody>
          <a:bodyPr wrap="square" rtlCol="0">
            <a:spAutoFit/>
          </a:bodyPr>
          <a:lstStyle/>
          <a:p>
            <a:r>
              <a:rPr lang="fr-FR" sz="2800" u="sng" dirty="0"/>
              <a:t>1</a:t>
            </a:r>
            <a:r>
              <a:rPr lang="fr-FR" sz="2800" u="sng" baseline="30000" dirty="0"/>
              <a:t>ère</a:t>
            </a:r>
            <a:r>
              <a:rPr lang="fr-FR" sz="2800" u="sng" dirty="0"/>
              <a:t> étape : l’aisance aquatique</a:t>
            </a:r>
          </a:p>
          <a:p>
            <a:endParaRPr lang="fr-FR" sz="2800" i="1" dirty="0"/>
          </a:p>
          <a:p>
            <a:pPr marL="342900" indent="-342900">
              <a:buFontTx/>
              <a:buChar char="-"/>
            </a:pPr>
            <a:r>
              <a:rPr lang="fr-FR" sz="2800" dirty="0"/>
              <a:t>Pour les enfants de cycle 1 et non nageurs.</a:t>
            </a:r>
          </a:p>
          <a:p>
            <a:pPr marL="342900" indent="-342900">
              <a:buFontTx/>
              <a:buChar char="-"/>
            </a:pPr>
            <a:r>
              <a:rPr lang="fr-FR" sz="2800" dirty="0"/>
              <a:t>L’enfant apprend à agir de façon adaptée dans une variété de situations rencontrées en </a:t>
            </a:r>
            <a:r>
              <a:rPr lang="fr-FR" sz="2800" b="1" dirty="0"/>
              <a:t>milieu aquatique de grande profondeur</a:t>
            </a:r>
            <a:r>
              <a:rPr lang="fr-FR" sz="2800" dirty="0"/>
              <a:t>, </a:t>
            </a:r>
            <a:r>
              <a:rPr lang="fr-FR" sz="2800" b="1" dirty="0"/>
              <a:t>sans matériel de flottaison.</a:t>
            </a:r>
            <a:endParaRPr lang="fr-FR" sz="2800" dirty="0"/>
          </a:p>
          <a:p>
            <a:pPr marL="342900" indent="-342900">
              <a:buFontTx/>
              <a:buChar char="-"/>
            </a:pPr>
            <a:r>
              <a:rPr lang="fr-FR" sz="2800" b="1" dirty="0"/>
              <a:t>Le format stage massé </a:t>
            </a:r>
            <a:r>
              <a:rPr lang="fr-FR" sz="2800" dirty="0"/>
              <a:t>(une séance tous les jours pendant 2 semaines ou 2 séances par jour pendant 1 semaine) semble plus adapté.</a:t>
            </a:r>
            <a:endParaRPr lang="fr-FR" sz="2800" dirty="0">
              <a:solidFill>
                <a:schemeClr val="bg1"/>
              </a:solidFill>
            </a:endParaRPr>
          </a:p>
        </p:txBody>
      </p:sp>
    </p:spTree>
    <p:extLst>
      <p:ext uri="{BB962C8B-B14F-4D97-AF65-F5344CB8AC3E}">
        <p14:creationId xmlns:p14="http://schemas.microsoft.com/office/powerpoint/2010/main" val="421761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3172552" y="1032072"/>
            <a:ext cx="2551576" cy="2950261"/>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a:blip r:embed="rId4"/>
          <a:stretch>
            <a:fillRect/>
          </a:stretch>
        </p:blipFill>
        <p:spPr>
          <a:xfrm>
            <a:off x="140281" y="2609835"/>
            <a:ext cx="2798923" cy="2208526"/>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5"/>
          <a:stretch>
            <a:fillRect/>
          </a:stretch>
        </p:blipFill>
        <p:spPr>
          <a:xfrm>
            <a:off x="6190824" y="2408913"/>
            <a:ext cx="2582474" cy="2610371"/>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a:blip r:embed="rId6"/>
          <a:stretch>
            <a:fillRect/>
          </a:stretch>
        </p:blipFill>
        <p:spPr>
          <a:xfrm>
            <a:off x="3419685" y="4198297"/>
            <a:ext cx="1944477" cy="2495619"/>
          </a:xfrm>
          <a:prstGeom prst="rect">
            <a:avLst/>
          </a:prstGeom>
          <a:ln>
            <a:noFill/>
          </a:ln>
          <a:effectLst>
            <a:outerShdw blurRad="292100" dist="139700" dir="2700000" algn="tl" rotWithShape="0">
              <a:srgbClr val="333333">
                <a:alpha val="65000"/>
              </a:srgbClr>
            </a:outerShdw>
          </a:effectLst>
        </p:spPr>
      </p:pic>
      <p:sp>
        <p:nvSpPr>
          <p:cNvPr id="11" name="ZoneTexte 10"/>
          <p:cNvSpPr txBox="1"/>
          <p:nvPr/>
        </p:nvSpPr>
        <p:spPr>
          <a:xfrm>
            <a:off x="0" y="164084"/>
            <a:ext cx="9144000" cy="584775"/>
          </a:xfrm>
          <a:prstGeom prst="rect">
            <a:avLst/>
          </a:prstGeom>
          <a:noFill/>
        </p:spPr>
        <p:txBody>
          <a:bodyPr wrap="square" rtlCol="0">
            <a:spAutoFit/>
          </a:bodyPr>
          <a:lstStyle/>
          <a:p>
            <a:pPr algn="ctr"/>
            <a:r>
              <a:rPr lang="fr-FR" sz="3200" b="1" dirty="0"/>
              <a:t>Avec des albums de littérature</a:t>
            </a:r>
            <a:endParaRPr lang="fr-FR" sz="3200" dirty="0"/>
          </a:p>
        </p:txBody>
      </p:sp>
    </p:spTree>
    <p:extLst>
      <p:ext uri="{BB962C8B-B14F-4D97-AF65-F5344CB8AC3E}">
        <p14:creationId xmlns:p14="http://schemas.microsoft.com/office/powerpoint/2010/main" val="217419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611560" y="1352252"/>
            <a:ext cx="3312368" cy="4494313"/>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4"/>
          <a:stretch>
            <a:fillRect/>
          </a:stretch>
        </p:blipFill>
        <p:spPr>
          <a:xfrm>
            <a:off x="5076056" y="1700808"/>
            <a:ext cx="3146212" cy="3349631"/>
          </a:xfrm>
          <a:prstGeom prst="rect">
            <a:avLst/>
          </a:prstGeom>
          <a:ln>
            <a:noFill/>
          </a:ln>
          <a:effectLst>
            <a:outerShdw blurRad="292100" dist="139700" dir="2700000" algn="tl" rotWithShape="0">
              <a:srgbClr val="333333">
                <a:alpha val="65000"/>
              </a:srgbClr>
            </a:outerShdw>
          </a:effectLst>
        </p:spPr>
      </p:pic>
      <p:sp>
        <p:nvSpPr>
          <p:cNvPr id="11" name="ZoneTexte 10"/>
          <p:cNvSpPr txBox="1"/>
          <p:nvPr/>
        </p:nvSpPr>
        <p:spPr>
          <a:xfrm>
            <a:off x="65995" y="116632"/>
            <a:ext cx="9084570" cy="707886"/>
          </a:xfrm>
          <a:prstGeom prst="rect">
            <a:avLst/>
          </a:prstGeom>
          <a:noFill/>
        </p:spPr>
        <p:txBody>
          <a:bodyPr wrap="square" rtlCol="0">
            <a:spAutoFit/>
          </a:bodyPr>
          <a:lstStyle/>
          <a:p>
            <a:pPr algn="ctr"/>
            <a:r>
              <a:rPr lang="fr-FR" sz="4000" b="1" dirty="0"/>
              <a:t>Traiter la peur de l’eau en classe</a:t>
            </a:r>
            <a:endParaRPr lang="fr-FR" sz="3200" dirty="0"/>
          </a:p>
        </p:txBody>
      </p:sp>
    </p:spTree>
    <p:extLst>
      <p:ext uri="{BB962C8B-B14F-4D97-AF65-F5344CB8AC3E}">
        <p14:creationId xmlns:p14="http://schemas.microsoft.com/office/powerpoint/2010/main" val="270922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1"/>
          <p:cNvSpPr>
            <a:spLocks noGrp="1"/>
          </p:cNvSpPr>
          <p:nvPr>
            <p:ph type="ctrTitle"/>
          </p:nvPr>
        </p:nvSpPr>
        <p:spPr>
          <a:xfrm>
            <a:off x="269776" y="2235200"/>
            <a:ext cx="8604448" cy="2387600"/>
          </a:xfrm>
        </p:spPr>
        <p:txBody>
          <a:bodyPr>
            <a:normAutofit/>
          </a:bodyPr>
          <a:lstStyle/>
          <a:p>
            <a:pPr algn="ctr"/>
            <a:r>
              <a:rPr lang="fr-FR" dirty="0"/>
              <a:t>QUE FAIRE en classe </a:t>
            </a:r>
            <a:br>
              <a:rPr lang="fr-FR" dirty="0"/>
            </a:br>
            <a:r>
              <a:rPr lang="fr-FR" dirty="0"/>
              <a:t>pendant ou après le cycle piscine ?</a:t>
            </a:r>
          </a:p>
        </p:txBody>
      </p:sp>
    </p:spTree>
    <p:extLst>
      <p:ext uri="{BB962C8B-B14F-4D97-AF65-F5344CB8AC3E}">
        <p14:creationId xmlns:p14="http://schemas.microsoft.com/office/powerpoint/2010/main" val="32778820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ZoneTexte 10"/>
          <p:cNvSpPr txBox="1"/>
          <p:nvPr/>
        </p:nvSpPr>
        <p:spPr>
          <a:xfrm>
            <a:off x="0" y="116632"/>
            <a:ext cx="9150565" cy="1323439"/>
          </a:xfrm>
          <a:prstGeom prst="rect">
            <a:avLst/>
          </a:prstGeom>
          <a:noFill/>
        </p:spPr>
        <p:txBody>
          <a:bodyPr wrap="square" rtlCol="0">
            <a:spAutoFit/>
          </a:bodyPr>
          <a:lstStyle/>
          <a:p>
            <a:pPr algn="ctr"/>
            <a:r>
              <a:rPr lang="fr-FR" sz="4000" b="1" dirty="0"/>
              <a:t>La chronologie d’une ½ journée</a:t>
            </a:r>
            <a:br>
              <a:rPr lang="fr-FR" sz="4000" b="1" dirty="0"/>
            </a:br>
            <a:r>
              <a:rPr lang="fr-FR" sz="4000" b="1" dirty="0"/>
              <a:t>à la piscine</a:t>
            </a:r>
            <a:endParaRPr lang="fr-FR" sz="3200" dirty="0"/>
          </a:p>
        </p:txBody>
      </p:sp>
      <p:sp>
        <p:nvSpPr>
          <p:cNvPr id="2" name="ZoneTexte 1"/>
          <p:cNvSpPr txBox="1"/>
          <p:nvPr/>
        </p:nvSpPr>
        <p:spPr>
          <a:xfrm>
            <a:off x="719572" y="1732130"/>
            <a:ext cx="7704856" cy="523220"/>
          </a:xfrm>
          <a:prstGeom prst="rect">
            <a:avLst/>
          </a:prstGeom>
          <a:noFill/>
        </p:spPr>
        <p:txBody>
          <a:bodyPr wrap="square" rtlCol="0">
            <a:spAutoFit/>
          </a:bodyPr>
          <a:lstStyle/>
          <a:p>
            <a:r>
              <a:rPr lang="fr-FR" sz="2800" dirty="0"/>
              <a:t>A partir des photos des élèves en situation.</a:t>
            </a:r>
          </a:p>
        </p:txBody>
      </p:sp>
      <p:sp>
        <p:nvSpPr>
          <p:cNvPr id="10" name="ZoneTexte 9"/>
          <p:cNvSpPr txBox="1"/>
          <p:nvPr/>
        </p:nvSpPr>
        <p:spPr>
          <a:xfrm>
            <a:off x="293581" y="2547409"/>
            <a:ext cx="8526891" cy="3539430"/>
          </a:xfrm>
          <a:prstGeom prst="rect">
            <a:avLst/>
          </a:prstGeom>
          <a:noFill/>
        </p:spPr>
        <p:txBody>
          <a:bodyPr wrap="square" rtlCol="0">
            <a:spAutoFit/>
          </a:bodyPr>
          <a:lstStyle/>
          <a:p>
            <a:r>
              <a:rPr lang="fr-FR" sz="2800" dirty="0"/>
              <a:t>Décrire chaque photo et expliquer ce qu’il s’y passe (pas forcément dans l’ordre chronologique).</a:t>
            </a:r>
          </a:p>
          <a:p>
            <a:endParaRPr lang="fr-FR" sz="2800" dirty="0"/>
          </a:p>
          <a:p>
            <a:r>
              <a:rPr lang="fr-FR" sz="2800" dirty="0"/>
              <a:t>Les placer dans l’ordre chronologique.</a:t>
            </a:r>
          </a:p>
          <a:p>
            <a:endParaRPr lang="fr-FR" sz="2800" dirty="0"/>
          </a:p>
          <a:p>
            <a:r>
              <a:rPr lang="fr-FR" sz="2800" dirty="0"/>
              <a:t>Dictée à l’adulte : raconter ce qu’il se passe, commenter chaque photo.</a:t>
            </a:r>
          </a:p>
        </p:txBody>
      </p:sp>
    </p:spTree>
    <p:extLst>
      <p:ext uri="{BB962C8B-B14F-4D97-AF65-F5344CB8AC3E}">
        <p14:creationId xmlns:p14="http://schemas.microsoft.com/office/powerpoint/2010/main" val="41791490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ZoneTexte 10"/>
          <p:cNvSpPr txBox="1"/>
          <p:nvPr/>
        </p:nvSpPr>
        <p:spPr>
          <a:xfrm>
            <a:off x="0" y="116632"/>
            <a:ext cx="9150565" cy="1323439"/>
          </a:xfrm>
          <a:prstGeom prst="rect">
            <a:avLst/>
          </a:prstGeom>
          <a:noFill/>
        </p:spPr>
        <p:txBody>
          <a:bodyPr wrap="square" rtlCol="0">
            <a:spAutoFit/>
          </a:bodyPr>
          <a:lstStyle/>
          <a:p>
            <a:pPr algn="ctr"/>
            <a:r>
              <a:rPr lang="fr-FR" sz="4000" b="1" dirty="0"/>
              <a:t>Ce qu’on a appris ou réussi à faire pendant une séance</a:t>
            </a:r>
            <a:endParaRPr lang="fr-FR" sz="3200" dirty="0"/>
          </a:p>
        </p:txBody>
      </p:sp>
      <p:sp>
        <p:nvSpPr>
          <p:cNvPr id="10" name="ZoneTexte 9"/>
          <p:cNvSpPr txBox="1"/>
          <p:nvPr/>
        </p:nvSpPr>
        <p:spPr>
          <a:xfrm>
            <a:off x="0" y="1351528"/>
            <a:ext cx="9150565" cy="430887"/>
          </a:xfrm>
          <a:prstGeom prst="rect">
            <a:avLst/>
          </a:prstGeom>
          <a:noFill/>
        </p:spPr>
        <p:txBody>
          <a:bodyPr wrap="square" rtlCol="0">
            <a:spAutoFit/>
          </a:bodyPr>
          <a:lstStyle/>
          <a:p>
            <a:pPr algn="ctr"/>
            <a:r>
              <a:rPr lang="fr-FR" sz="2200" dirty="0"/>
              <a:t>A partir de photos ou de dessins.</a:t>
            </a:r>
          </a:p>
        </p:txBody>
      </p:sp>
      <p:sp>
        <p:nvSpPr>
          <p:cNvPr id="5" name="ZoneTexte 4"/>
          <p:cNvSpPr txBox="1"/>
          <p:nvPr/>
        </p:nvSpPr>
        <p:spPr>
          <a:xfrm>
            <a:off x="126558" y="2532451"/>
            <a:ext cx="8890884" cy="3416320"/>
          </a:xfrm>
          <a:prstGeom prst="rect">
            <a:avLst/>
          </a:prstGeom>
          <a:noFill/>
        </p:spPr>
        <p:txBody>
          <a:bodyPr wrap="square" rtlCol="0">
            <a:spAutoFit/>
          </a:bodyPr>
          <a:lstStyle/>
          <a:p>
            <a:r>
              <a:rPr lang="fr-FR" sz="2400" b="1" dirty="0"/>
              <a:t>Utiliser et faire employer des verbes d’action </a:t>
            </a:r>
            <a:r>
              <a:rPr lang="fr-FR" sz="2400" dirty="0"/>
              <a:t>: </a:t>
            </a:r>
          </a:p>
          <a:p>
            <a:pPr marL="358775" lvl="2"/>
            <a:r>
              <a:rPr lang="fr-FR" sz="2400" dirty="0"/>
              <a:t>flotter, nager, sauter, respirer, souffler, bloquer sa respiration, remonter, descendre dans l’eau, sortir de l’eau…</a:t>
            </a:r>
          </a:p>
          <a:p>
            <a:endParaRPr lang="fr-FR" sz="2400" b="1" dirty="0"/>
          </a:p>
          <a:p>
            <a:r>
              <a:rPr lang="fr-FR" sz="2400" b="1" dirty="0"/>
              <a:t>Utiliser et faire employer des mots ou expression pour se repérer dans l’espace :</a:t>
            </a:r>
          </a:p>
          <a:p>
            <a:pPr lvl="1"/>
            <a:r>
              <a:rPr lang="fr-FR" sz="2400" dirty="0"/>
              <a:t>sous l’eau, sous le tapis, dans la cage, au fond, au bord…</a:t>
            </a:r>
          </a:p>
        </p:txBody>
      </p:sp>
    </p:spTree>
    <p:extLst>
      <p:ext uri="{BB962C8B-B14F-4D97-AF65-F5344CB8AC3E}">
        <p14:creationId xmlns:p14="http://schemas.microsoft.com/office/powerpoint/2010/main" val="1809986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ZoneTexte 4"/>
          <p:cNvSpPr txBox="1"/>
          <p:nvPr/>
        </p:nvSpPr>
        <p:spPr>
          <a:xfrm>
            <a:off x="36512" y="-6061"/>
            <a:ext cx="9078500" cy="1323439"/>
          </a:xfrm>
          <a:prstGeom prst="rect">
            <a:avLst/>
          </a:prstGeom>
          <a:noFill/>
        </p:spPr>
        <p:txBody>
          <a:bodyPr wrap="square" rtlCol="0">
            <a:spAutoFit/>
          </a:bodyPr>
          <a:lstStyle/>
          <a:p>
            <a:pPr algn="ctr"/>
            <a:r>
              <a:rPr lang="fr-FR" sz="4000" b="1" dirty="0"/>
              <a:t>Pour repérer ce que chaque élève a réussi à faire.</a:t>
            </a:r>
          </a:p>
        </p:txBody>
      </p:sp>
      <p:sp>
        <p:nvSpPr>
          <p:cNvPr id="9" name="ZoneTexte 8"/>
          <p:cNvSpPr txBox="1"/>
          <p:nvPr/>
        </p:nvSpPr>
        <p:spPr>
          <a:xfrm>
            <a:off x="0" y="6507704"/>
            <a:ext cx="9115012" cy="369332"/>
          </a:xfrm>
          <a:prstGeom prst="rect">
            <a:avLst/>
          </a:prstGeom>
          <a:noFill/>
        </p:spPr>
        <p:txBody>
          <a:bodyPr wrap="square" rtlCol="0">
            <a:spAutoFit/>
          </a:bodyPr>
          <a:lstStyle/>
          <a:p>
            <a:pPr algn="ctr"/>
            <a:r>
              <a:rPr lang="fr-FR" i="1" dirty="0"/>
              <a:t>Extraits du projet pédagogique en maternelle à la piscine de Chatillon sur Seine</a:t>
            </a:r>
          </a:p>
        </p:txBody>
      </p:sp>
      <p:pic>
        <p:nvPicPr>
          <p:cNvPr id="3" name="Image 2">
            <a:extLst>
              <a:ext uri="{FF2B5EF4-FFF2-40B4-BE49-F238E27FC236}">
                <a16:creationId xmlns:a16="http://schemas.microsoft.com/office/drawing/2014/main" id="{D7926CDA-DAEC-4D45-8645-94BCE14196D8}"/>
              </a:ext>
            </a:extLst>
          </p:cNvPr>
          <p:cNvPicPr>
            <a:picLocks noChangeAspect="1"/>
          </p:cNvPicPr>
          <p:nvPr/>
        </p:nvPicPr>
        <p:blipFill>
          <a:blip r:embed="rId3"/>
          <a:stretch>
            <a:fillRect/>
          </a:stretch>
        </p:blipFill>
        <p:spPr>
          <a:xfrm>
            <a:off x="1112931" y="1268760"/>
            <a:ext cx="6987461" cy="5187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659183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ZoneTexte 4"/>
          <p:cNvSpPr txBox="1"/>
          <p:nvPr/>
        </p:nvSpPr>
        <p:spPr>
          <a:xfrm>
            <a:off x="-28988" y="-6061"/>
            <a:ext cx="9144000" cy="1200329"/>
          </a:xfrm>
          <a:prstGeom prst="rect">
            <a:avLst/>
          </a:prstGeom>
          <a:noFill/>
        </p:spPr>
        <p:txBody>
          <a:bodyPr wrap="square" rtlCol="0">
            <a:spAutoFit/>
          </a:bodyPr>
          <a:lstStyle/>
          <a:p>
            <a:pPr algn="ctr"/>
            <a:r>
              <a:rPr lang="fr-FR" sz="3600" dirty="0"/>
              <a:t>Pour repérer ce que chaque élève a réussi à faire.</a:t>
            </a:r>
          </a:p>
        </p:txBody>
      </p:sp>
      <p:pic>
        <p:nvPicPr>
          <p:cNvPr id="6" name="Image 5"/>
          <p:cNvPicPr>
            <a:picLocks noChangeAspect="1"/>
          </p:cNvPicPr>
          <p:nvPr/>
        </p:nvPicPr>
        <p:blipFill>
          <a:blip r:embed="rId3"/>
          <a:stretch>
            <a:fillRect/>
          </a:stretch>
        </p:blipFill>
        <p:spPr>
          <a:xfrm>
            <a:off x="1187624" y="1253502"/>
            <a:ext cx="3168352" cy="2417388"/>
          </a:xfrm>
          <a:prstGeom prst="rect">
            <a:avLst/>
          </a:prstGeom>
          <a:ln>
            <a:noFill/>
          </a:ln>
          <a:effectLst>
            <a:outerShdw blurRad="292100" dist="139700" dir="2700000" algn="tl" rotWithShape="0">
              <a:srgbClr val="333333">
                <a:alpha val="65000"/>
              </a:srgbClr>
            </a:outerShdw>
          </a:effectLst>
        </p:spPr>
      </p:pic>
      <p:pic>
        <p:nvPicPr>
          <p:cNvPr id="7" name="Image 6"/>
          <p:cNvPicPr>
            <a:picLocks noChangeAspect="1"/>
          </p:cNvPicPr>
          <p:nvPr/>
        </p:nvPicPr>
        <p:blipFill>
          <a:blip r:embed="rId4"/>
          <a:stretch>
            <a:fillRect/>
          </a:stretch>
        </p:blipFill>
        <p:spPr>
          <a:xfrm>
            <a:off x="4608280" y="1208301"/>
            <a:ext cx="3312368" cy="2459290"/>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a:blip r:embed="rId5"/>
          <a:stretch>
            <a:fillRect/>
          </a:stretch>
        </p:blipFill>
        <p:spPr>
          <a:xfrm>
            <a:off x="2972838" y="3837709"/>
            <a:ext cx="3327354" cy="2476349"/>
          </a:xfrm>
          <a:prstGeom prst="rect">
            <a:avLst/>
          </a:prstGeom>
          <a:ln>
            <a:noFill/>
          </a:ln>
          <a:effectLst>
            <a:outerShdw blurRad="292100" dist="139700" dir="2700000" algn="tl" rotWithShape="0">
              <a:srgbClr val="333333">
                <a:alpha val="65000"/>
              </a:srgbClr>
            </a:outerShdw>
          </a:effectLst>
        </p:spPr>
      </p:pic>
      <p:sp>
        <p:nvSpPr>
          <p:cNvPr id="9" name="ZoneTexte 8"/>
          <p:cNvSpPr txBox="1"/>
          <p:nvPr/>
        </p:nvSpPr>
        <p:spPr>
          <a:xfrm>
            <a:off x="0" y="6507704"/>
            <a:ext cx="9115012" cy="369332"/>
          </a:xfrm>
          <a:prstGeom prst="rect">
            <a:avLst/>
          </a:prstGeom>
          <a:noFill/>
        </p:spPr>
        <p:txBody>
          <a:bodyPr wrap="square" rtlCol="0">
            <a:spAutoFit/>
          </a:bodyPr>
          <a:lstStyle/>
          <a:p>
            <a:pPr algn="ctr"/>
            <a:r>
              <a:rPr lang="fr-FR" i="1" dirty="0"/>
              <a:t>Extraits du projet pédagogique en maternelle à la piscine de Chatillon sur Seine</a:t>
            </a:r>
          </a:p>
        </p:txBody>
      </p:sp>
      <p:pic>
        <p:nvPicPr>
          <p:cNvPr id="10" name="Image 9">
            <a:hlinkClick r:id="rId6" action="ppaction://hlinkfile"/>
            <a:extLst>
              <a:ext uri="{FF2B5EF4-FFF2-40B4-BE49-F238E27FC236}">
                <a16:creationId xmlns:a16="http://schemas.microsoft.com/office/drawing/2014/main" id="{CE3BE535-4E45-447A-AC18-A2E2A0ECA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61488" y="4692561"/>
            <a:ext cx="1718320" cy="1718320"/>
          </a:xfrm>
          <a:prstGeom prst="rect">
            <a:avLst/>
          </a:prstGeom>
        </p:spPr>
      </p:pic>
    </p:spTree>
    <p:extLst>
      <p:ext uri="{BB962C8B-B14F-4D97-AF65-F5344CB8AC3E}">
        <p14:creationId xmlns:p14="http://schemas.microsoft.com/office/powerpoint/2010/main" val="1361631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oneTexte 2"/>
          <p:cNvSpPr txBox="1"/>
          <p:nvPr/>
        </p:nvSpPr>
        <p:spPr>
          <a:xfrm>
            <a:off x="1115616" y="332656"/>
            <a:ext cx="6840760" cy="1200329"/>
          </a:xfrm>
          <a:prstGeom prst="rect">
            <a:avLst/>
          </a:prstGeom>
          <a:noFill/>
        </p:spPr>
        <p:txBody>
          <a:bodyPr wrap="square" rtlCol="0">
            <a:spAutoFit/>
          </a:bodyPr>
          <a:lstStyle/>
          <a:p>
            <a:pPr algn="ctr"/>
            <a:r>
              <a:rPr lang="fr-FR" sz="3600" dirty="0"/>
              <a:t>2 - La nouvelle circulaire</a:t>
            </a:r>
          </a:p>
          <a:p>
            <a:pPr algn="ctr"/>
            <a:r>
              <a:rPr lang="fr-FR" sz="3600" dirty="0"/>
              <a:t>Le curriculum de formation</a:t>
            </a:r>
          </a:p>
        </p:txBody>
      </p:sp>
      <p:sp>
        <p:nvSpPr>
          <p:cNvPr id="4" name="ZoneTexte 3"/>
          <p:cNvSpPr txBox="1"/>
          <p:nvPr/>
        </p:nvSpPr>
        <p:spPr>
          <a:xfrm>
            <a:off x="179512" y="1916832"/>
            <a:ext cx="8964488" cy="4401205"/>
          </a:xfrm>
          <a:prstGeom prst="rect">
            <a:avLst/>
          </a:prstGeom>
          <a:noFill/>
        </p:spPr>
        <p:txBody>
          <a:bodyPr wrap="square" rtlCol="0">
            <a:spAutoFit/>
          </a:bodyPr>
          <a:lstStyle/>
          <a:p>
            <a:r>
              <a:rPr lang="fr-FR" sz="2800" u="sng" dirty="0"/>
              <a:t>2</a:t>
            </a:r>
            <a:r>
              <a:rPr lang="fr-FR" sz="2800" u="sng" baseline="30000" dirty="0"/>
              <a:t>ème</a:t>
            </a:r>
            <a:r>
              <a:rPr lang="fr-FR" sz="2800" u="sng" dirty="0"/>
              <a:t> étape : le savoir nager</a:t>
            </a:r>
          </a:p>
          <a:p>
            <a:endParaRPr lang="fr-FR" sz="2800" i="1" dirty="0"/>
          </a:p>
          <a:p>
            <a:pPr marL="342900" indent="-342900">
              <a:buFontTx/>
              <a:buChar char="-"/>
            </a:pPr>
            <a:r>
              <a:rPr lang="fr-FR" sz="2800" dirty="0"/>
              <a:t>Sur 2 à 3 modules de 7 à 10 séances au cours des cycles 2 et 3</a:t>
            </a:r>
            <a:br>
              <a:rPr lang="fr-FR" sz="2800" dirty="0"/>
            </a:br>
            <a:endParaRPr lang="fr-FR" sz="2800" dirty="0"/>
          </a:p>
          <a:p>
            <a:pPr marL="342900" indent="-342900">
              <a:buFontTx/>
              <a:buChar char="-"/>
            </a:pPr>
            <a:r>
              <a:rPr lang="fr-FR" sz="2800" dirty="0"/>
              <a:t>Validation de </a:t>
            </a:r>
            <a:r>
              <a:rPr lang="fr-FR" sz="2800" b="1" dirty="0"/>
              <a:t>l’attestation de « savoir nager en sécurité » ASNS </a:t>
            </a:r>
            <a:r>
              <a:rPr lang="fr-FR" sz="2800" dirty="0"/>
              <a:t>en fin de cycle 3</a:t>
            </a:r>
            <a:br>
              <a:rPr lang="fr-FR" sz="2800" dirty="0"/>
            </a:br>
            <a:endParaRPr lang="fr-FR" sz="2800" dirty="0"/>
          </a:p>
          <a:p>
            <a:pPr marL="342900" indent="-342900">
              <a:buFontTx/>
              <a:buChar char="-"/>
            </a:pPr>
            <a:r>
              <a:rPr lang="fr-FR" sz="2800" dirty="0"/>
              <a:t>Permettre aux élèves de participer aux activités nautiques</a:t>
            </a:r>
          </a:p>
        </p:txBody>
      </p:sp>
    </p:spTree>
    <p:extLst>
      <p:ext uri="{BB962C8B-B14F-4D97-AF65-F5344CB8AC3E}">
        <p14:creationId xmlns:p14="http://schemas.microsoft.com/office/powerpoint/2010/main" val="345088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oneTexte 2"/>
          <p:cNvSpPr txBox="1"/>
          <p:nvPr/>
        </p:nvSpPr>
        <p:spPr>
          <a:xfrm>
            <a:off x="1115616" y="332656"/>
            <a:ext cx="6840760" cy="1200329"/>
          </a:xfrm>
          <a:prstGeom prst="rect">
            <a:avLst/>
          </a:prstGeom>
          <a:noFill/>
        </p:spPr>
        <p:txBody>
          <a:bodyPr wrap="square" rtlCol="0">
            <a:spAutoFit/>
          </a:bodyPr>
          <a:lstStyle/>
          <a:p>
            <a:pPr algn="ctr"/>
            <a:r>
              <a:rPr lang="fr-FR" sz="3600" dirty="0"/>
              <a:t>2 - La nouvelle circulaire</a:t>
            </a:r>
          </a:p>
          <a:p>
            <a:pPr algn="ctr"/>
            <a:r>
              <a:rPr lang="fr-FR" sz="3600" dirty="0"/>
              <a:t>Le curriculum de formation</a:t>
            </a:r>
          </a:p>
        </p:txBody>
      </p:sp>
      <p:sp>
        <p:nvSpPr>
          <p:cNvPr id="4" name="ZoneTexte 3"/>
          <p:cNvSpPr txBox="1"/>
          <p:nvPr/>
        </p:nvSpPr>
        <p:spPr>
          <a:xfrm>
            <a:off x="395536" y="1532985"/>
            <a:ext cx="8341080" cy="2277547"/>
          </a:xfrm>
          <a:prstGeom prst="rect">
            <a:avLst/>
          </a:prstGeom>
          <a:noFill/>
        </p:spPr>
        <p:txBody>
          <a:bodyPr wrap="square" rtlCol="0">
            <a:spAutoFit/>
          </a:bodyPr>
          <a:lstStyle/>
          <a:p>
            <a:r>
              <a:rPr lang="fr-FR" sz="2800" u="sng" dirty="0"/>
              <a:t>2</a:t>
            </a:r>
            <a:r>
              <a:rPr lang="fr-FR" sz="2800" u="sng" baseline="30000" dirty="0"/>
              <a:t>ème</a:t>
            </a:r>
            <a:r>
              <a:rPr lang="fr-FR" sz="2800" u="sng" dirty="0"/>
              <a:t> étape : le savoir nager en sécurité (ASNS)</a:t>
            </a:r>
          </a:p>
          <a:p>
            <a:br>
              <a:rPr lang="fr-FR" sz="2400" dirty="0"/>
            </a:br>
            <a:r>
              <a:rPr lang="fr-FR" sz="2400" dirty="0"/>
              <a:t>Le test de savoir nager en sécurité s’organise autour d’un parcours à réaliser sur 25m en aller-retour sans lunettes ni reprise d’appui : </a:t>
            </a:r>
            <a:r>
              <a:rPr lang="fr-FR" sz="2400" b="1" dirty="0">
                <a:hlinkClick r:id="rId3">
                  <a:extLst>
                    <a:ext uri="{A12FA001-AC4F-418D-AE19-62706E023703}">
                      <ahyp:hlinkClr xmlns:ahyp="http://schemas.microsoft.com/office/drawing/2018/hyperlinkcolor" val="tx"/>
                    </a:ext>
                  </a:extLst>
                </a:hlinkClick>
              </a:rPr>
              <a:t>vidéo</a:t>
            </a:r>
            <a:endParaRPr lang="fr-FR" sz="2400" b="1" dirty="0"/>
          </a:p>
          <a:p>
            <a:endParaRPr lang="fr-FR" dirty="0"/>
          </a:p>
        </p:txBody>
      </p:sp>
      <p:pic>
        <p:nvPicPr>
          <p:cNvPr id="2" name="Image 1"/>
          <p:cNvPicPr>
            <a:picLocks noChangeAspect="1"/>
          </p:cNvPicPr>
          <p:nvPr/>
        </p:nvPicPr>
        <p:blipFill>
          <a:blip r:embed="rId4"/>
          <a:stretch>
            <a:fillRect/>
          </a:stretch>
        </p:blipFill>
        <p:spPr>
          <a:xfrm>
            <a:off x="335375" y="4005064"/>
            <a:ext cx="8401241" cy="23398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45391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oneTexte 2"/>
          <p:cNvSpPr txBox="1"/>
          <p:nvPr/>
        </p:nvSpPr>
        <p:spPr>
          <a:xfrm>
            <a:off x="1115616" y="332656"/>
            <a:ext cx="6840760" cy="1200329"/>
          </a:xfrm>
          <a:prstGeom prst="rect">
            <a:avLst/>
          </a:prstGeom>
          <a:noFill/>
        </p:spPr>
        <p:txBody>
          <a:bodyPr wrap="square" rtlCol="0">
            <a:spAutoFit/>
          </a:bodyPr>
          <a:lstStyle/>
          <a:p>
            <a:pPr algn="ctr"/>
            <a:r>
              <a:rPr lang="fr-FR" sz="3600" dirty="0"/>
              <a:t>2 - La nouvelle circulaire</a:t>
            </a:r>
          </a:p>
          <a:p>
            <a:pPr algn="ctr"/>
            <a:r>
              <a:rPr lang="fr-FR" sz="3600" dirty="0"/>
              <a:t>Le curriculum de formation</a:t>
            </a:r>
          </a:p>
        </p:txBody>
      </p:sp>
      <p:sp>
        <p:nvSpPr>
          <p:cNvPr id="4" name="ZoneTexte 3"/>
          <p:cNvSpPr txBox="1"/>
          <p:nvPr/>
        </p:nvSpPr>
        <p:spPr>
          <a:xfrm>
            <a:off x="395536" y="1532985"/>
            <a:ext cx="7848872" cy="3816429"/>
          </a:xfrm>
          <a:prstGeom prst="rect">
            <a:avLst/>
          </a:prstGeom>
          <a:noFill/>
        </p:spPr>
        <p:txBody>
          <a:bodyPr wrap="square" rtlCol="0">
            <a:spAutoFit/>
          </a:bodyPr>
          <a:lstStyle/>
          <a:p>
            <a:r>
              <a:rPr lang="fr-FR" sz="2800" u="sng" dirty="0"/>
              <a:t>3</a:t>
            </a:r>
            <a:r>
              <a:rPr lang="fr-FR" sz="2800" u="sng" baseline="30000" dirty="0"/>
              <a:t>ème</a:t>
            </a:r>
            <a:r>
              <a:rPr lang="fr-FR" sz="2800" u="sng" dirty="0"/>
              <a:t> étape : la natation</a:t>
            </a:r>
          </a:p>
          <a:p>
            <a:endParaRPr lang="fr-FR" sz="2800" u="sng" dirty="0"/>
          </a:p>
          <a:p>
            <a:pPr marL="342900" indent="-342900">
              <a:buFontTx/>
              <a:buChar char="-"/>
            </a:pPr>
            <a:r>
              <a:rPr lang="fr-FR" sz="2800" dirty="0"/>
              <a:t>L’ASNS n’est qu’une étape dans le parcours de l’élève</a:t>
            </a:r>
          </a:p>
          <a:p>
            <a:pPr marL="342900" indent="-342900">
              <a:buFontTx/>
              <a:buChar char="-"/>
            </a:pPr>
            <a:endParaRPr lang="fr-FR" sz="2800" dirty="0"/>
          </a:p>
          <a:p>
            <a:pPr marL="342900" indent="-342900">
              <a:buFontTx/>
              <a:buChar char="-"/>
            </a:pPr>
            <a:r>
              <a:rPr lang="fr-FR" sz="2800" dirty="0"/>
              <a:t>Passage de « adapter ses déplacements à des environnements variés » à « produire une performance »</a:t>
            </a:r>
          </a:p>
          <a:p>
            <a:endParaRPr lang="fr-FR" dirty="0"/>
          </a:p>
        </p:txBody>
      </p:sp>
    </p:spTree>
    <p:extLst>
      <p:ext uri="{BB962C8B-B14F-4D97-AF65-F5344CB8AC3E}">
        <p14:creationId xmlns:p14="http://schemas.microsoft.com/office/powerpoint/2010/main" val="1416744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ZoneTexte 2"/>
          <p:cNvSpPr txBox="1"/>
          <p:nvPr/>
        </p:nvSpPr>
        <p:spPr>
          <a:xfrm>
            <a:off x="1115616" y="332656"/>
            <a:ext cx="6840760" cy="1200329"/>
          </a:xfrm>
          <a:prstGeom prst="rect">
            <a:avLst/>
          </a:prstGeom>
          <a:noFill/>
        </p:spPr>
        <p:txBody>
          <a:bodyPr wrap="square" rtlCol="0">
            <a:spAutoFit/>
          </a:bodyPr>
          <a:lstStyle/>
          <a:p>
            <a:pPr algn="ctr"/>
            <a:r>
              <a:rPr lang="fr-FR" sz="3600" dirty="0"/>
              <a:t>2 - La nouvelle circulaire</a:t>
            </a:r>
          </a:p>
          <a:p>
            <a:pPr algn="ctr"/>
            <a:r>
              <a:rPr lang="fr-FR" sz="3600" dirty="0"/>
              <a:t>Résumé</a:t>
            </a:r>
          </a:p>
        </p:txBody>
      </p:sp>
      <p:pic>
        <p:nvPicPr>
          <p:cNvPr id="2" name="Image 1"/>
          <p:cNvPicPr>
            <a:picLocks noChangeAspect="1"/>
          </p:cNvPicPr>
          <p:nvPr/>
        </p:nvPicPr>
        <p:blipFill>
          <a:blip r:embed="rId3"/>
          <a:stretch>
            <a:fillRect/>
          </a:stretch>
        </p:blipFill>
        <p:spPr>
          <a:xfrm>
            <a:off x="463490" y="2952306"/>
            <a:ext cx="8145012" cy="24863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232639"/>
      </p:ext>
    </p:extLst>
  </p:cSld>
  <p:clrMapOvr>
    <a:masterClrMapping/>
  </p:clrMapOvr>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9924D1ECC420D47A2456556BC94F7370400BDF4491DEA4973499845289601F88B9F" ma:contentTypeVersion="55" ma:contentTypeDescription="Create a new document." ma:contentTypeScope="" ma:versionID="41eb558a2b826e6e4f9defd990175bec">
  <xsd:schema xmlns:xsd="http://www.w3.org/2001/XMLSchema" xmlns:xs="http://www.w3.org/2001/XMLSchema" xmlns:p="http://schemas.microsoft.com/office/2006/metadata/properties" xmlns:ns2="6d93d202-47fc-4405-873a-cab67cc5f1b2" xmlns:ns3="64acb2c5-0a2b-4bda-bd34-58e36cbb80d2" targetNamespace="http://schemas.microsoft.com/office/2006/metadata/properties" ma:root="true" ma:fieldsID="19deea0185cf7bc57eee9b90b1ba2ace" ns2:_="" ns3:_="">
    <xsd:import namespace="6d93d202-47fc-4405-873a-cab67cc5f1b2"/>
    <xsd:import namespace="64acb2c5-0a2b-4bda-bd34-58e36cbb80d2"/>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element ref="ns3:Description0" minOccurs="0"/>
                <xsd:element ref="ns3:Compon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3d202-47fc-4405-873a-cab67cc5f1b2"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dc79c007-7f28-4db9-9ba1-525d19a3279b}"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80C6DD30-196A-4C6B-B1BF-A43F3B8ACD4F}" ma:internalName="CSXSubmissionMarket" ma:readOnly="false" ma:showField="MarketName" ma:web="6d93d202-47fc-4405-873a-cab67cc5f1b2">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bb16b974-ed24-4278-8820-8e232d38904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7E2D4CA2-442A-4FDA-AA57-71B8C7B2C53C}" ma:internalName="InProjectListLookup" ma:readOnly="true" ma:showField="InProjectLis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fd9a49dc-3dbf-4047-b62d-1d587abe7b40}"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7E2D4CA2-442A-4FDA-AA57-71B8C7B2C53C}" ma:internalName="LastCompleteVersionLookup" ma:readOnly="true" ma:showField="LastComplete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7E2D4CA2-442A-4FDA-AA57-71B8C7B2C53C}" ma:internalName="LastPreviewErrorLookup" ma:readOnly="true" ma:showField="LastPreviewError"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7E2D4CA2-442A-4FDA-AA57-71B8C7B2C53C}" ma:internalName="LastPreviewResultLookup" ma:readOnly="true" ma:showField="LastPreviewResul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7E2D4CA2-442A-4FDA-AA57-71B8C7B2C53C}" ma:internalName="LastPreviewAttemptDateLookup" ma:readOnly="true" ma:showField="LastPreviewAttemptDat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7E2D4CA2-442A-4FDA-AA57-71B8C7B2C53C}" ma:internalName="LastPreviewedByLookup" ma:readOnly="true" ma:showField="LastPreviewedBy"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7E2D4CA2-442A-4FDA-AA57-71B8C7B2C53C}" ma:internalName="LastPreviewTimeLookup" ma:readOnly="true" ma:showField="LastPreviewTi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7E2D4CA2-442A-4FDA-AA57-71B8C7B2C53C}" ma:internalName="LastPreviewVersionLookup" ma:readOnly="true" ma:showField="LastPreview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7E2D4CA2-442A-4FDA-AA57-71B8C7B2C53C}" ma:internalName="LastPublishErrorLookup" ma:readOnly="true" ma:showField="LastPublishError"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7E2D4CA2-442A-4FDA-AA57-71B8C7B2C53C}" ma:internalName="LastPublishResultLookup" ma:readOnly="true" ma:showField="LastPublishResult"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7E2D4CA2-442A-4FDA-AA57-71B8C7B2C53C}" ma:internalName="LastPublishAttemptDateLookup" ma:readOnly="true" ma:showField="LastPublishAttemptDat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7E2D4CA2-442A-4FDA-AA57-71B8C7B2C53C}" ma:internalName="LastPublishedByLookup" ma:readOnly="true" ma:showField="LastPublishedBy"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7E2D4CA2-442A-4FDA-AA57-71B8C7B2C53C}" ma:internalName="LastPublishTimeLookup" ma:readOnly="true" ma:showField="LastPublishTi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7E2D4CA2-442A-4FDA-AA57-71B8C7B2C53C}" ma:internalName="LastPublishVersionLookup" ma:readOnly="true" ma:showField="LastPublishVersion"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4CDE398E-75A7-4993-8C61-2BFD31F64754}" ma:internalName="LocLastLocAttemptVersionLookup" ma:readOnly="false" ma:showField="LastLocAttemptVersion" ma:web="6d93d202-47fc-4405-873a-cab67cc5f1b2">
      <xsd:simpleType>
        <xsd:restriction base="dms:Lookup"/>
      </xsd:simpleType>
    </xsd:element>
    <xsd:element name="LocLastLocAttemptVersionTypeLookup" ma:index="72" nillable="true" ma:displayName="Loc Last Loc Attempt Version Type" ma:default="" ma:list="{4CDE398E-75A7-4993-8C61-2BFD31F64754}" ma:internalName="LocLastLocAttemptVersionTypeLookup" ma:readOnly="true" ma:showField="LastLocAttemptVersionType" ma:web="6d93d202-47fc-4405-873a-cab67cc5f1b2">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4CDE398E-75A7-4993-8C61-2BFD31F64754}" ma:internalName="LocNewPublishedVersionLookup" ma:readOnly="true" ma:showField="NewPublishedVersion" ma:web="6d93d202-47fc-4405-873a-cab67cc5f1b2">
      <xsd:simpleType>
        <xsd:restriction base="dms:Lookup"/>
      </xsd:simpleType>
    </xsd:element>
    <xsd:element name="LocOverallHandbackStatusLookup" ma:index="76" nillable="true" ma:displayName="Loc Overall Handback Status" ma:default="" ma:list="{4CDE398E-75A7-4993-8C61-2BFD31F64754}" ma:internalName="LocOverallHandbackStatusLookup" ma:readOnly="true" ma:showField="OverallHandbackStatus" ma:web="6d93d202-47fc-4405-873a-cab67cc5f1b2">
      <xsd:simpleType>
        <xsd:restriction base="dms:Lookup"/>
      </xsd:simpleType>
    </xsd:element>
    <xsd:element name="LocOverallLocStatusLookup" ma:index="77" nillable="true" ma:displayName="Loc Overall Localize Status" ma:default="" ma:list="{4CDE398E-75A7-4993-8C61-2BFD31F64754}" ma:internalName="LocOverallLocStatusLookup" ma:readOnly="true" ma:showField="OverallLocStatus" ma:web="6d93d202-47fc-4405-873a-cab67cc5f1b2">
      <xsd:simpleType>
        <xsd:restriction base="dms:Lookup"/>
      </xsd:simpleType>
    </xsd:element>
    <xsd:element name="LocOverallPreviewStatusLookup" ma:index="78" nillable="true" ma:displayName="Loc Overall Preview Status" ma:default="" ma:list="{4CDE398E-75A7-4993-8C61-2BFD31F64754}" ma:internalName="LocOverallPreviewStatusLookup" ma:readOnly="true" ma:showField="OverallPreviewStatus" ma:web="6d93d202-47fc-4405-873a-cab67cc5f1b2">
      <xsd:simpleType>
        <xsd:restriction base="dms:Lookup"/>
      </xsd:simpleType>
    </xsd:element>
    <xsd:element name="LocOverallPublishStatusLookup" ma:index="79" nillable="true" ma:displayName="Loc Overall Publish Status" ma:default="" ma:list="{4CDE398E-75A7-4993-8C61-2BFD31F64754}" ma:internalName="LocOverallPublishStatusLookup" ma:readOnly="true" ma:showField="OverallPublishStatus" ma:web="6d93d202-47fc-4405-873a-cab67cc5f1b2">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4CDE398E-75A7-4993-8C61-2BFD31F64754}" ma:internalName="LocProcessedForHandoffsLookup" ma:readOnly="true" ma:showField="ProcessedForHandoffs" ma:web="6d93d202-47fc-4405-873a-cab67cc5f1b2">
      <xsd:simpleType>
        <xsd:restriction base="dms:Lookup"/>
      </xsd:simpleType>
    </xsd:element>
    <xsd:element name="LocProcessedForMarketsLookup" ma:index="82" nillable="true" ma:displayName="Loc Processed For Markets" ma:default="" ma:list="{4CDE398E-75A7-4993-8C61-2BFD31F64754}" ma:internalName="LocProcessedForMarketsLookup" ma:readOnly="true" ma:showField="ProcessedForMarkets" ma:web="6d93d202-47fc-4405-873a-cab67cc5f1b2">
      <xsd:simpleType>
        <xsd:restriction base="dms:Lookup"/>
      </xsd:simpleType>
    </xsd:element>
    <xsd:element name="LocPublishedDependentAssetsLookup" ma:index="83" nillable="true" ma:displayName="Loc Published Dependent Assets" ma:default="" ma:list="{4CDE398E-75A7-4993-8C61-2BFD31F64754}" ma:internalName="LocPublishedDependentAssetsLookup" ma:readOnly="true" ma:showField="PublishedDependentAssets" ma:web="6d93d202-47fc-4405-873a-cab67cc5f1b2">
      <xsd:simpleType>
        <xsd:restriction base="dms:Lookup"/>
      </xsd:simpleType>
    </xsd:element>
    <xsd:element name="LocPublishedLinkedAssetsLookup" ma:index="84" nillable="true" ma:displayName="Loc Published Linked Assets" ma:default="" ma:list="{4CDE398E-75A7-4993-8C61-2BFD31F64754}" ma:internalName="LocPublishedLinkedAssetsLookup" ma:readOnly="true" ma:showField="PublishedLinkedAssets" ma:web="6d93d202-47fc-4405-873a-cab67cc5f1b2">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db560eb5-700a-4f94-8fda-b57de4261f12}"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80C6DD30-196A-4C6B-B1BF-A43F3B8ACD4F}" ma:internalName="Markets" ma:readOnly="false" ma:showField="MarketName"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7E2D4CA2-442A-4FDA-AA57-71B8C7B2C53C}" ma:internalName="NumOfRatingsLookup" ma:readOnly="true" ma:showField="NumOfRatings"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7E2D4CA2-442A-4FDA-AA57-71B8C7B2C53C}" ma:internalName="PublishStatusLookup" ma:readOnly="false" ma:showField="PublishStatus"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6e3f7319-fb8f-4449-8902-000ab73a8566}"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11d213f5-ec09-44b6-a8be-9da225be7a8d}" ma:internalName="TaxCatchAll" ma:showField="CatchAllData"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11d213f5-ec09-44b6-a8be-9da225be7a8d}" ma:internalName="TaxCatchAllLabel" ma:readOnly="true" ma:showField="CatchAllDataLabel" ma:web="6d93d202-47fc-4405-873a-cab67cc5f1b2">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4acb2c5-0a2b-4bda-bd34-58e36cbb80d2" elementFormDefault="qualified">
    <xsd:import namespace="http://schemas.microsoft.com/office/2006/documentManagement/types"/>
    <xsd:import namespace="http://schemas.microsoft.com/office/infopath/2007/PartnerControls"/>
    <xsd:element name="Description0" ma:index="134" nillable="true" ma:displayName="Description" ma:internalName="Description0">
      <xsd:simpleType>
        <xsd:restriction base="dms:Note"/>
      </xsd:simpleType>
    </xsd:element>
    <xsd:element name="Component" ma:index="135" nillable="true" ma:displayName="Component" ma:internalName="Componen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quiredFrom xmlns="6d93d202-47fc-4405-873a-cab67cc5f1b2" xsi:nil="true"/>
    <IsSearchable xmlns="6d93d202-47fc-4405-873a-cab67cc5f1b2">true</IsSearchable>
    <EditorialStatus xmlns="6d93d202-47fc-4405-873a-cab67cc5f1b2">Complete</EditorialStatus>
    <OriginAsset xmlns="6d93d202-47fc-4405-873a-cab67cc5f1b2" xsi:nil="true"/>
    <ThumbnailAssetId xmlns="6d93d202-47fc-4405-873a-cab67cc5f1b2" xsi:nil="true"/>
    <TrustLevel xmlns="6d93d202-47fc-4405-873a-cab67cc5f1b2">3 Community New</TrustLevel>
    <MarketSpecific xmlns="6d93d202-47fc-4405-873a-cab67cc5f1b2">true</MarketSpecific>
    <TPNamespace xmlns="6d93d202-47fc-4405-873a-cab67cc5f1b2" xsi:nil="true"/>
    <DirectSourceMarket xmlns="6d93d202-47fc-4405-873a-cab67cc5f1b2">english</DirectSourceMarket>
    <MachineTranslated xmlns="6d93d202-47fc-4405-873a-cab67cc5f1b2">false</MachineTranslated>
    <PlannedPubDate xmlns="6d93d202-47fc-4405-873a-cab67cc5f1b2" xsi:nil="true"/>
    <SubmitterId xmlns="6d93d202-47fc-4405-873a-cab67cc5f1b2">9c60ae39-ee33-43c2-b863-454968d0f2cc</SubmitterId>
    <Downloads xmlns="6d93d202-47fc-4405-873a-cab67cc5f1b2">0</Downloads>
    <OriginalSourceMarket xmlns="6d93d202-47fc-4405-873a-cab67cc5f1b2">english</OriginalSourceMarket>
    <PublishTargets xmlns="6d93d202-47fc-4405-873a-cab67cc5f1b2">OfficeOnline</PublishTargets>
    <ArtSampleDocs xmlns="6d93d202-47fc-4405-873a-cab67cc5f1b2" xsi:nil="true"/>
    <ApprovalLog xmlns="6d93d202-47fc-4405-873a-cab67cc5f1b2" xsi:nil="true"/>
    <ApprovalStatus xmlns="6d93d202-47fc-4405-873a-cab67cc5f1b2">InProgress</ApprovalStatus>
    <TPComponent xmlns="6d93d202-47fc-4405-873a-cab67cc5f1b2">PPTFiles</TPComponent>
    <EditorialTags xmlns="6d93d202-47fc-4405-873a-cab67cc5f1b2" xsi:nil="true"/>
    <TPExecutable xmlns="6d93d202-47fc-4405-873a-cab67cc5f1b2" xsi:nil="true"/>
    <LastHandOff xmlns="6d93d202-47fc-4405-873a-cab67cc5f1b2" xsi:nil="true"/>
    <BusinessGroup xmlns="6d93d202-47fc-4405-873a-cab67cc5f1b2" xsi:nil="true"/>
    <TPAppVersion xmlns="6d93d202-47fc-4405-873a-cab67cc5f1b2">12</TPAppVersion>
    <VoteCount xmlns="6d93d202-47fc-4405-873a-cab67cc5f1b2" xsi:nil="true"/>
    <APAuthor xmlns="6d93d202-47fc-4405-873a-cab67cc5f1b2">
      <UserInfo>
        <DisplayName>_o14migrate</DisplayName>
        <AccountId>266</AccountId>
        <AccountType/>
      </UserInfo>
    </APAuthor>
    <TPCommandLine xmlns="6d93d202-47fc-4405-873a-cab67cc5f1b2">{PP} /n {FilePath}</TPCommandLine>
    <UACurrentWords xmlns="6d93d202-47fc-4405-873a-cab67cc5f1b2" xsi:nil="true"/>
    <AssetId xmlns="6d93d202-47fc-4405-873a-cab67cc5f1b2">TP030007391</AssetId>
    <Manager xmlns="6d93d202-47fc-4405-873a-cab67cc5f1b2" xsi:nil="true"/>
    <NumericId xmlns="6d93d202-47fc-4405-873a-cab67cc5f1b2">-1</NumericId>
    <Component xmlns="64acb2c5-0a2b-4bda-bd34-58e36cbb80d2" xsi:nil="true"/>
    <HandoffToMSDN xmlns="6d93d202-47fc-4405-873a-cab67cc5f1b2" xsi:nil="true"/>
    <Markets xmlns="6d93d202-47fc-4405-873a-cab67cc5f1b2">
      <Value>2</Value>
    </Markets>
    <UALocComments xmlns="6d93d202-47fc-4405-873a-cab67cc5f1b2" xsi:nil="true"/>
    <UALocRecommendation xmlns="6d93d202-47fc-4405-873a-cab67cc5f1b2">Localize</UALocRecommendation>
    <AssetStart xmlns="6d93d202-47fc-4405-873a-cab67cc5f1b2">2010-04-16T14:24:16+00:00</AssetStart>
    <CrawlForDependencies xmlns="6d93d202-47fc-4405-873a-cab67cc5f1b2">false</CrawlForDependencies>
    <LastModifiedDateTime xmlns="6d93d202-47fc-4405-873a-cab67cc5f1b2" xsi:nil="true"/>
    <LastPublishResultLookup xmlns="6d93d202-47fc-4405-873a-cab67cc5f1b2" xsi:nil="true"/>
    <PublishStatusLookup xmlns="6d93d202-47fc-4405-873a-cab67cc5f1b2">
      <Value>328591</Value>
      <Value>502277</Value>
    </PublishStatusLookup>
    <AverageRating xmlns="6d93d202-47fc-4405-873a-cab67cc5f1b2" xsi:nil="true"/>
    <CSXUpdate xmlns="6d93d202-47fc-4405-873a-cab67cc5f1b2">false</CSXUpdate>
    <UAProjectedTotalWords xmlns="6d93d202-47fc-4405-873a-cab67cc5f1b2" xsi:nil="true"/>
    <AssetExpire xmlns="6d93d202-47fc-4405-873a-cab67cc5f1b2">2100-01-01T00:00:00+00:00</AssetExpire>
    <AssetType xmlns="6d93d202-47fc-4405-873a-cab67cc5f1b2">TP</AssetType>
    <IntlLangReviewDate xmlns="6d93d202-47fc-4405-873a-cab67cc5f1b2" xsi:nil="true"/>
    <TPFriendlyName xmlns="6d93d202-47fc-4405-873a-cab67cc5f1b2">Thème mer - Sous l'eau</TPFriendlyName>
    <IntlLangReview xmlns="6d93d202-47fc-4405-873a-cab67cc5f1b2" xsi:nil="true"/>
    <OOCacheId xmlns="6d93d202-47fc-4405-873a-cab67cc5f1b2" xsi:nil="true"/>
    <PolicheckWords xmlns="6d93d202-47fc-4405-873a-cab67cc5f1b2" xsi:nil="true"/>
    <TemplateStatus xmlns="6d93d202-47fc-4405-873a-cab67cc5f1b2">Complete</TemplateStatus>
    <CSXSubmissionMarket xmlns="6d93d202-47fc-4405-873a-cab67cc5f1b2" xsi:nil="true"/>
    <FriendlyTitle xmlns="6d93d202-47fc-4405-873a-cab67cc5f1b2" xsi:nil="true"/>
    <TPLaunchHelpLinkType xmlns="6d93d202-47fc-4405-873a-cab67cc5f1b2" xsi:nil="true"/>
    <Providers xmlns="6d93d202-47fc-4405-873a-cab67cc5f1b2" xsi:nil="true"/>
    <SourceTitle xmlns="6d93d202-47fc-4405-873a-cab67cc5f1b2">Thème mer - Sous l'eau</SourceTitle>
    <TemplateTemplateType xmlns="6d93d202-47fc-4405-873a-cab67cc5f1b2">PowerPoint 12 Default</TemplateTemplateType>
    <TimesCloned xmlns="6d93d202-47fc-4405-873a-cab67cc5f1b2" xsi:nil="true"/>
    <ClipArtFilename xmlns="6d93d202-47fc-4405-873a-cab67cc5f1b2" xsi:nil="true"/>
    <APDescription xmlns="6d93d202-47fc-4405-873a-cab67cc5f1b2" xsi:nil="true"/>
    <TPApplication xmlns="6d93d202-47fc-4405-873a-cab67cc5f1b2">PowerPoint</TPApplication>
    <CSXHash xmlns="6d93d202-47fc-4405-873a-cab67cc5f1b2">c4a946IazIkSDvwJONvwvlaOpLs=</CSXHash>
    <PrimaryImageGen xmlns="6d93d202-47fc-4405-873a-cab67cc5f1b2">true</PrimaryImageGen>
    <ContentItem xmlns="6d93d202-47fc-4405-873a-cab67cc5f1b2" xsi:nil="true"/>
    <IsDeleted xmlns="6d93d202-47fc-4405-873a-cab67cc5f1b2">false</IsDeleted>
    <ShowIn xmlns="6d93d202-47fc-4405-873a-cab67cc5f1b2">Show everywhere</ShowIn>
    <BugNumber xmlns="6d93d202-47fc-4405-873a-cab67cc5f1b2" xsi:nil="true"/>
    <LegacyData xmlns="6d93d202-47fc-4405-873a-cab67cc5f1b2">ListingID:;Manager:;BuildStatus:Publish Passed;MockupPath:</LegacyData>
    <TPLaunchHelpLink xmlns="6d93d202-47fc-4405-873a-cab67cc5f1b2" xsi:nil="true"/>
    <Milestone xmlns="6d93d202-47fc-4405-873a-cab67cc5f1b2" xsi:nil="true"/>
    <UANotes xmlns="6d93d202-47fc-4405-873a-cab67cc5f1b2" xsi:nil="true"/>
    <Description0 xmlns="64acb2c5-0a2b-4bda-bd34-58e36cbb80d2" xsi:nil="true"/>
    <IntlLangReviewer xmlns="6d93d202-47fc-4405-873a-cab67cc5f1b2" xsi:nil="true"/>
    <IntlLocPriority xmlns="6d93d202-47fc-4405-873a-cab67cc5f1b2" xsi:nil="true"/>
    <OpenTemplate xmlns="6d93d202-47fc-4405-873a-cab67cc5f1b2">true</OpenTemplate>
    <Provider xmlns="6d93d202-47fc-4405-873a-cab67cc5f1b2" xsi:nil="true"/>
    <CSXSubmissionDate xmlns="6d93d202-47fc-4405-873a-cab67cc5f1b2">2009-10-10T07:00:00+00:00</CSXSubmissionDate>
    <TPClientViewer xmlns="6d93d202-47fc-4405-873a-cab67cc5f1b2" xsi:nil="true"/>
    <DSATActionTaken xmlns="6d93d202-47fc-4405-873a-cab67cc5f1b2" xsi:nil="true"/>
    <APEditor xmlns="6d93d202-47fc-4405-873a-cab67cc5f1b2">
      <UserInfo>
        <DisplayName>_o14migrate</DisplayName>
        <AccountId>266</AccountId>
        <AccountType/>
      </UserInfo>
    </APEditor>
    <TPInstallLocation xmlns="6d93d202-47fc-4405-873a-cab67cc5f1b2">{My Templates}</TPInstallLocation>
    <OutputCachingOn xmlns="6d93d202-47fc-4405-873a-cab67cc5f1b2">false</OutputCachingOn>
    <ParentAssetId xmlns="6d93d202-47fc-4405-873a-cab67cc5f1b2" xsi:nil="true"/>
    <LocManualTestRequired xmlns="6d93d202-47fc-4405-873a-cab67cc5f1b2">false</LocManualTestRequired>
    <LocalizationTagsTaxHTField0 xmlns="6d93d202-47fc-4405-873a-cab67cc5f1b2">
      <Terms xmlns="http://schemas.microsoft.com/office/infopath/2007/PartnerControls"/>
    </LocalizationTagsTaxHTField0>
    <CampaignTagsTaxHTField0 xmlns="6d93d202-47fc-4405-873a-cab67cc5f1b2">
      <Terms xmlns="http://schemas.microsoft.com/office/infopath/2007/PartnerControls"/>
    </CampaignTagsTaxHTField0>
    <LocLastLocAttemptVersionLookup xmlns="6d93d202-47fc-4405-873a-cab67cc5f1b2">169861</LocLastLocAttemptVersionLookup>
    <InternalTagsTaxHTField0 xmlns="6d93d202-47fc-4405-873a-cab67cc5f1b2">
      <Terms xmlns="http://schemas.microsoft.com/office/infopath/2007/PartnerControls"/>
    </InternalTagsTaxHTField0>
    <LocRecommendedHandoff xmlns="6d93d202-47fc-4405-873a-cab67cc5f1b2" xsi:nil="true"/>
    <BlockPublish xmlns="6d93d202-47fc-4405-873a-cab67cc5f1b2">false</BlockPublish>
    <LocComments xmlns="6d93d202-47fc-4405-873a-cab67cc5f1b2" xsi:nil="true"/>
    <TaxCatchAll xmlns="6d93d202-47fc-4405-873a-cab67cc5f1b2"/>
    <OriginalRelease xmlns="6d93d202-47fc-4405-873a-cab67cc5f1b2">14</OriginalRelease>
    <RecommendationsModifier xmlns="6d93d202-47fc-4405-873a-cab67cc5f1b2" xsi:nil="true"/>
    <ScenarioTagsTaxHTField0 xmlns="6d93d202-47fc-4405-873a-cab67cc5f1b2">
      <Terms xmlns="http://schemas.microsoft.com/office/infopath/2007/PartnerControls"/>
    </ScenarioTagsTaxHTField0>
    <FeatureTagsTaxHTField0 xmlns="6d93d202-47fc-4405-873a-cab67cc5f1b2">
      <Terms xmlns="http://schemas.microsoft.com/office/infopath/2007/PartnerControls"/>
    </FeatureTagsTaxHTField0>
    <LocMarketGroupTiers2 xmlns="6d93d202-47fc-4405-873a-cab67cc5f1b2"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039E17-847E-4BC6-AD6E-F34435161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3d202-47fc-4405-873a-cab67cc5f1b2"/>
    <ds:schemaRef ds:uri="64acb2c5-0a2b-4bda-bd34-58e36cbb8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82D572-90C9-4EBE-A22C-C3EEE3CA90CA}">
  <ds:schemaRefs>
    <ds:schemaRef ds:uri="http://purl.org/dc/terms/"/>
    <ds:schemaRef ds:uri="http://purl.org/dc/elements/1.1/"/>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64acb2c5-0a2b-4bda-bd34-58e36cbb80d2"/>
    <ds:schemaRef ds:uri="6d93d202-47fc-4405-873a-cab67cc5f1b2"/>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454A0C5-4F50-49E9-A51F-2DD3A6D2D1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Slice</Template>
  <TotalTime>4781</TotalTime>
  <Words>3319</Words>
  <Application>Microsoft Office PowerPoint</Application>
  <PresentationFormat>Affichage à l'écran (4:3)</PresentationFormat>
  <Paragraphs>385</Paragraphs>
  <Slides>56</Slides>
  <Notes>30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56</vt:i4>
      </vt:variant>
    </vt:vector>
  </HeadingPairs>
  <TitlesOfParts>
    <vt:vector size="62" baseType="lpstr">
      <vt:lpstr>Arial</vt:lpstr>
      <vt:lpstr>Calibri</vt:lpstr>
      <vt:lpstr>Century Gothic</vt:lpstr>
      <vt:lpstr>Symbol</vt:lpstr>
      <vt:lpstr>Wingdings 3</vt:lpstr>
      <vt:lpstr>Secteur</vt:lpstr>
      <vt:lpstr>FORMATION Natation   Aisance Aquatique Savoir Nager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Propositions de SITUATIONS ET DE VARIABLES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Quel Rôle DU MNS et des parents agréés ?</vt:lpstr>
      <vt:lpstr>QUE FAIRE en classe  en amont d’un cycle piscine EN C1 et début de C2 ?</vt:lpstr>
      <vt:lpstr>Présentation PowerPoint</vt:lpstr>
      <vt:lpstr>Présentation PowerPoint</vt:lpstr>
      <vt:lpstr>Présentation PowerPoint</vt:lpstr>
      <vt:lpstr>Présentation PowerPoint</vt:lpstr>
      <vt:lpstr>Présentation PowerPoint</vt:lpstr>
      <vt:lpstr>Présentation PowerPoint</vt:lpstr>
      <vt:lpstr>QUE FAIRE en classe  pendant ou après le cycle piscine ?</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EPS – Cycle 1</dc:title>
  <dc:creator>superu</dc:creator>
  <cp:lastModifiedBy>Cyril Pasteur</cp:lastModifiedBy>
  <cp:revision>129</cp:revision>
  <cp:lastPrinted>2022-09-01T10:45:46Z</cp:lastPrinted>
  <dcterms:created xsi:type="dcterms:W3CDTF">2022-08-30T07:58:08Z</dcterms:created>
  <dcterms:modified xsi:type="dcterms:W3CDTF">2025-09-14T17:37:35Z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0x01010069924D1ECC420D47A2456556BC94F7370400BDF4491DEA4973499845289601F88B9F</vt:lpwstr>
  </property>
  <property fmtid="{D5CDD505-2E9C-101B-9397-08002B2CF9AE}" pid="3" name="Applications">
    <vt:lpwstr>53;#PowerPoint 12</vt:lpwstr>
  </property>
  <property fmtid="{D5CDD505-2E9C-101B-9397-08002B2CF9AE}" pid="4" name="Order">
    <vt:r8>8640600</vt:r8>
  </property>
  <property fmtid="{D5CDD505-2E9C-101B-9397-08002B2CF9AE}" pid="5" name="APTrustLevel">
    <vt:r8>3</vt:r8>
  </property>
</Properties>
</file>